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8.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7" r:id="rId1"/>
  </p:sldMasterIdLst>
  <p:notesMasterIdLst>
    <p:notesMasterId r:id="rId21"/>
  </p:notesMasterIdLst>
  <p:sldIdLst>
    <p:sldId id="256" r:id="rId2"/>
    <p:sldId id="257" r:id="rId3"/>
    <p:sldId id="258" r:id="rId4"/>
    <p:sldId id="259" r:id="rId5"/>
    <p:sldId id="260" r:id="rId6"/>
    <p:sldId id="274" r:id="rId7"/>
    <p:sldId id="261" r:id="rId8"/>
    <p:sldId id="262" r:id="rId9"/>
    <p:sldId id="263" r:id="rId10"/>
    <p:sldId id="264" r:id="rId11"/>
    <p:sldId id="269" r:id="rId12"/>
    <p:sldId id="265" r:id="rId13"/>
    <p:sldId id="266" r:id="rId14"/>
    <p:sldId id="267" r:id="rId15"/>
    <p:sldId id="268" r:id="rId16"/>
    <p:sldId id="273" r:id="rId17"/>
    <p:sldId id="270"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1355" autoAdjust="0"/>
  </p:normalViewPr>
  <p:slideViewPr>
    <p:cSldViewPr snapToGrid="0">
      <p:cViewPr varScale="1">
        <p:scale>
          <a:sx n="41" d="100"/>
          <a:sy n="41" d="100"/>
        </p:scale>
        <p:origin x="1628" y="4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3D75A5-82E9-45AD-9DCB-1D4872774944}" type="datetimeFigureOut">
              <a:rPr lang="en-IN" smtClean="0"/>
              <a:t>07-11-2018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B630BA-27A2-42E3-ADD9-D0A338C916C4}" type="slidenum">
              <a:rPr lang="en-IN" smtClean="0"/>
              <a:t>‹#›</a:t>
            </a:fld>
            <a:endParaRPr lang="en-IN"/>
          </a:p>
        </p:txBody>
      </p:sp>
    </p:spTree>
    <p:extLst>
      <p:ext uri="{BB962C8B-B14F-4D97-AF65-F5344CB8AC3E}">
        <p14:creationId xmlns:p14="http://schemas.microsoft.com/office/powerpoint/2010/main" val="349020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Visible_spectrum" TargetMode="External"/><Relationship Id="rId13" Type="http://schemas.openxmlformats.org/officeDocument/2006/relationships/hyperlink" Target="https://en.wikipedia.org/wiki/Rayleigh_scattering" TargetMode="External"/><Relationship Id="rId3" Type="http://schemas.openxmlformats.org/officeDocument/2006/relationships/hyperlink" Target="https://en.wikipedia.org/wiki/Spectroscopy" TargetMode="External"/><Relationship Id="rId7" Type="http://schemas.openxmlformats.org/officeDocument/2006/relationships/hyperlink" Target="https://en.wikipedia.org/wiki/Laser" TargetMode="External"/><Relationship Id="rId12" Type="http://schemas.openxmlformats.org/officeDocument/2006/relationships/hyperlink" Target="https://en.wikipedia.org/wiki/Monochromator"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Monochromatic" TargetMode="External"/><Relationship Id="rId11" Type="http://schemas.openxmlformats.org/officeDocument/2006/relationships/hyperlink" Target="https://en.wikipedia.org/wiki/Lens_(optics)" TargetMode="External"/><Relationship Id="rId5" Type="http://schemas.openxmlformats.org/officeDocument/2006/relationships/hyperlink" Target="https://en.wikipedia.org/wiki/Raman_scattering" TargetMode="External"/><Relationship Id="rId10" Type="http://schemas.openxmlformats.org/officeDocument/2006/relationships/hyperlink" Target="https://en.wikipedia.org/wiki/Ultraviolet" TargetMode="External"/><Relationship Id="rId4" Type="http://schemas.openxmlformats.org/officeDocument/2006/relationships/hyperlink" Target="https://en.wikipedia.org/wiki/Inelastic_scattering" TargetMode="External"/><Relationship Id="rId9" Type="http://schemas.openxmlformats.org/officeDocument/2006/relationships/hyperlink" Target="https://en.wikipedia.org/wiki/Infrared" TargetMode="External"/><Relationship Id="rId14" Type="http://schemas.openxmlformats.org/officeDocument/2006/relationships/hyperlink" Target="https://en.wikipedia.org/wiki/Wavenumbe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Image_reconstruction"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Algorithm" TargetMode="External"/><Relationship Id="rId5" Type="http://schemas.openxmlformats.org/officeDocument/2006/relationships/hyperlink" Target="https://en.wikipedia.org/wiki/Digital_video" TargetMode="External"/><Relationship Id="rId4" Type="http://schemas.openxmlformats.org/officeDocument/2006/relationships/hyperlink" Target="https://en.wikipedia.org/wiki/Digital_imag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FF0000"/>
                </a:solidFill>
                <a:effectLst/>
                <a:latin typeface="+mn-lt"/>
                <a:ea typeface="+mn-ea"/>
                <a:cs typeface="+mn-cs"/>
              </a:rPr>
              <a:t>Named after Sir C.V. Raman</a:t>
            </a:r>
            <a:r>
              <a:rPr lang="en-US" sz="1200" b="1" i="0" kern="1200" dirty="0">
                <a:solidFill>
                  <a:srgbClr val="FF0000"/>
                </a:solidFill>
                <a:effectLst/>
                <a:latin typeface="+mn-lt"/>
                <a:ea typeface="+mn-ea"/>
                <a:cs typeface="+mn-cs"/>
              </a:rPr>
              <a:t>, it is a </a:t>
            </a:r>
            <a:r>
              <a:rPr lang="en-US" sz="1200" b="1" i="0" u="none" strike="noStrike" kern="1200" dirty="0">
                <a:solidFill>
                  <a:srgbClr val="FF0000"/>
                </a:solidFill>
                <a:effectLst/>
                <a:latin typeface="+mn-lt"/>
                <a:ea typeface="+mn-ea"/>
                <a:cs typeface="+mn-cs"/>
                <a:hlinkClick r:id="rId3" tooltip="Spectroscopy">
                  <a:extLst>
                    <a:ext uri="{A12FA001-AC4F-418D-AE19-62706E023703}">
                      <ahyp:hlinkClr xmlns:ahyp="http://schemas.microsoft.com/office/drawing/2018/hyperlinkcolor" val="tx"/>
                    </a:ext>
                  </a:extLst>
                </a:hlinkClick>
              </a:rPr>
              <a:t>spectroscopic</a:t>
            </a:r>
            <a:r>
              <a:rPr lang="en-US" sz="1200" b="1" i="0" kern="1200" dirty="0">
                <a:solidFill>
                  <a:srgbClr val="FF0000"/>
                </a:solidFill>
                <a:effectLst/>
                <a:latin typeface="+mn-lt"/>
                <a:ea typeface="+mn-ea"/>
                <a:cs typeface="+mn-cs"/>
              </a:rPr>
              <a:t> technique used to observe vibrational, rotational, and other low-frequency modes in a system, and determine the chemical composition of molecules</a:t>
            </a:r>
            <a:r>
              <a:rPr lang="en-US" sz="1200" b="0" i="0" kern="1200" dirty="0">
                <a:solidFill>
                  <a:srgbClr val="FF0000"/>
                </a:solidFill>
                <a:effectLst/>
                <a:latin typeface="+mn-lt"/>
                <a:ea typeface="+mn-ea"/>
                <a:cs typeface="+mn-cs"/>
              </a:rPr>
              <a:t>. It relies on </a:t>
            </a:r>
            <a:r>
              <a:rPr lang="en-US" sz="1200" b="0" i="0" u="none" strike="noStrike" kern="1200" dirty="0">
                <a:solidFill>
                  <a:srgbClr val="FF0000"/>
                </a:solidFill>
                <a:effectLst/>
                <a:latin typeface="+mn-lt"/>
                <a:ea typeface="+mn-ea"/>
                <a:cs typeface="+mn-cs"/>
                <a:hlinkClick r:id="rId4" tooltip="Inelastic scattering">
                  <a:extLst>
                    <a:ext uri="{A12FA001-AC4F-418D-AE19-62706E023703}">
                      <ahyp:hlinkClr xmlns:ahyp="http://schemas.microsoft.com/office/drawing/2018/hyperlinkcolor" val="tx"/>
                    </a:ext>
                  </a:extLst>
                </a:hlinkClick>
              </a:rPr>
              <a:t>inelastic scattering</a:t>
            </a:r>
            <a:r>
              <a:rPr lang="en-US" sz="1200" b="0" i="0" kern="1200" dirty="0">
                <a:solidFill>
                  <a:srgbClr val="FF0000"/>
                </a:solidFill>
                <a:effectLst/>
                <a:latin typeface="+mn-lt"/>
                <a:ea typeface="+mn-ea"/>
                <a:cs typeface="+mn-cs"/>
              </a:rPr>
              <a:t>, or </a:t>
            </a:r>
            <a:r>
              <a:rPr lang="en-US" sz="1200" b="0" i="0" u="none" strike="noStrike" kern="1200" dirty="0">
                <a:solidFill>
                  <a:srgbClr val="FF0000"/>
                </a:solidFill>
                <a:effectLst/>
                <a:latin typeface="+mn-lt"/>
                <a:ea typeface="+mn-ea"/>
                <a:cs typeface="+mn-cs"/>
                <a:hlinkClick r:id="rId5" tooltip="Raman scattering">
                  <a:extLst>
                    <a:ext uri="{A12FA001-AC4F-418D-AE19-62706E023703}">
                      <ahyp:hlinkClr xmlns:ahyp="http://schemas.microsoft.com/office/drawing/2018/hyperlinkcolor" val="tx"/>
                    </a:ext>
                  </a:extLst>
                </a:hlinkClick>
              </a:rPr>
              <a:t>Raman scattering</a:t>
            </a:r>
            <a:r>
              <a:rPr lang="en-US" sz="1200" b="0" i="0" kern="1200" dirty="0">
                <a:solidFill>
                  <a:srgbClr val="FF0000"/>
                </a:solidFill>
                <a:effectLst/>
                <a:latin typeface="+mn-lt"/>
                <a:ea typeface="+mn-ea"/>
                <a:cs typeface="+mn-cs"/>
              </a:rPr>
              <a:t>, of </a:t>
            </a:r>
            <a:r>
              <a:rPr lang="en-US" sz="1200" b="0" i="0" u="none" strike="noStrike" kern="1200" dirty="0">
                <a:solidFill>
                  <a:srgbClr val="FF0000"/>
                </a:solidFill>
                <a:effectLst/>
                <a:latin typeface="+mn-lt"/>
                <a:ea typeface="+mn-ea"/>
                <a:cs typeface="+mn-cs"/>
                <a:hlinkClick r:id="rId6" tooltip="Monochromatic">
                  <a:extLst>
                    <a:ext uri="{A12FA001-AC4F-418D-AE19-62706E023703}">
                      <ahyp:hlinkClr xmlns:ahyp="http://schemas.microsoft.com/office/drawing/2018/hyperlinkcolor" val="tx"/>
                    </a:ext>
                  </a:extLst>
                </a:hlinkClick>
              </a:rPr>
              <a:t>monochromatic</a:t>
            </a:r>
            <a:r>
              <a:rPr lang="en-US" sz="1200" b="0" i="0" kern="1200" dirty="0">
                <a:solidFill>
                  <a:srgbClr val="FF0000"/>
                </a:solidFill>
                <a:effectLst/>
                <a:latin typeface="+mn-lt"/>
                <a:ea typeface="+mn-ea"/>
                <a:cs typeface="+mn-cs"/>
              </a:rPr>
              <a:t> light, usually from a </a:t>
            </a:r>
            <a:r>
              <a:rPr lang="en-US" sz="1200" b="0" i="0" u="none" strike="noStrike" kern="1200" dirty="0">
                <a:solidFill>
                  <a:srgbClr val="FF0000"/>
                </a:solidFill>
                <a:effectLst/>
                <a:latin typeface="+mn-lt"/>
                <a:ea typeface="+mn-ea"/>
                <a:cs typeface="+mn-cs"/>
                <a:hlinkClick r:id="rId7" tooltip="Laser">
                  <a:extLst>
                    <a:ext uri="{A12FA001-AC4F-418D-AE19-62706E023703}">
                      <ahyp:hlinkClr xmlns:ahyp="http://schemas.microsoft.com/office/drawing/2018/hyperlinkcolor" val="tx"/>
                    </a:ext>
                  </a:extLst>
                </a:hlinkClick>
              </a:rPr>
              <a:t>laser</a:t>
            </a:r>
            <a:r>
              <a:rPr lang="en-US" sz="1200" b="0" i="0" kern="1200" dirty="0">
                <a:solidFill>
                  <a:srgbClr val="FF0000"/>
                </a:solidFill>
                <a:effectLst/>
                <a:latin typeface="+mn-lt"/>
                <a:ea typeface="+mn-ea"/>
                <a:cs typeface="+mn-cs"/>
              </a:rPr>
              <a:t> in the </a:t>
            </a:r>
            <a:r>
              <a:rPr lang="en-US" sz="1200" b="0" i="0" u="none" strike="noStrike" kern="1200" dirty="0">
                <a:solidFill>
                  <a:srgbClr val="FF0000"/>
                </a:solidFill>
                <a:effectLst/>
                <a:latin typeface="+mn-lt"/>
                <a:ea typeface="+mn-ea"/>
                <a:cs typeface="+mn-cs"/>
                <a:hlinkClick r:id="rId8" tooltip="Visible spectrum">
                  <a:extLst>
                    <a:ext uri="{A12FA001-AC4F-418D-AE19-62706E023703}">
                      <ahyp:hlinkClr xmlns:ahyp="http://schemas.microsoft.com/office/drawing/2018/hyperlinkcolor" val="tx"/>
                    </a:ext>
                  </a:extLst>
                </a:hlinkClick>
              </a:rPr>
              <a:t>visible</a:t>
            </a:r>
            <a:r>
              <a:rPr lang="en-US" sz="1200" b="0" i="0" kern="1200" dirty="0">
                <a:solidFill>
                  <a:srgbClr val="FF0000"/>
                </a:solidFill>
                <a:effectLst/>
                <a:latin typeface="+mn-lt"/>
                <a:ea typeface="+mn-ea"/>
                <a:cs typeface="+mn-cs"/>
              </a:rPr>
              <a:t>, </a:t>
            </a:r>
            <a:r>
              <a:rPr lang="en-US" sz="1200" b="0" i="0" u="none" strike="noStrike" kern="1200" dirty="0">
                <a:solidFill>
                  <a:srgbClr val="FF0000"/>
                </a:solidFill>
                <a:effectLst/>
                <a:latin typeface="+mn-lt"/>
                <a:ea typeface="+mn-ea"/>
                <a:cs typeface="+mn-cs"/>
                <a:hlinkClick r:id="rId9" tooltip="Infrared">
                  <a:extLst>
                    <a:ext uri="{A12FA001-AC4F-418D-AE19-62706E023703}">
                      <ahyp:hlinkClr xmlns:ahyp="http://schemas.microsoft.com/office/drawing/2018/hyperlinkcolor" val="tx"/>
                    </a:ext>
                  </a:extLst>
                </a:hlinkClick>
              </a:rPr>
              <a:t>near infrared</a:t>
            </a:r>
            <a:r>
              <a:rPr lang="en-US" sz="1200" b="0" i="0" kern="1200" dirty="0">
                <a:solidFill>
                  <a:srgbClr val="FF0000"/>
                </a:solidFill>
                <a:effectLst/>
                <a:latin typeface="+mn-lt"/>
                <a:ea typeface="+mn-ea"/>
                <a:cs typeface="+mn-cs"/>
              </a:rPr>
              <a:t>, or </a:t>
            </a:r>
            <a:r>
              <a:rPr lang="en-US" sz="1200" b="0" i="0" u="none" strike="noStrike" kern="1200" dirty="0">
                <a:solidFill>
                  <a:srgbClr val="FF0000"/>
                </a:solidFill>
                <a:effectLst/>
                <a:latin typeface="+mn-lt"/>
                <a:ea typeface="+mn-ea"/>
                <a:cs typeface="+mn-cs"/>
                <a:hlinkClick r:id="rId10" tooltip="Ultraviolet">
                  <a:extLst>
                    <a:ext uri="{A12FA001-AC4F-418D-AE19-62706E023703}">
                      <ahyp:hlinkClr xmlns:ahyp="http://schemas.microsoft.com/office/drawing/2018/hyperlinkcolor" val="tx"/>
                    </a:ext>
                  </a:extLst>
                </a:hlinkClick>
              </a:rPr>
              <a:t>near ultraviolet</a:t>
            </a:r>
            <a:r>
              <a:rPr lang="en-US" sz="1200" b="0" i="0" kern="1200" dirty="0">
                <a:solidFill>
                  <a:srgbClr val="FF0000"/>
                </a:solidFill>
                <a:effectLst/>
                <a:latin typeface="+mn-lt"/>
                <a:ea typeface="+mn-ea"/>
                <a:cs typeface="+mn-cs"/>
              </a:rPr>
              <a:t> range. The laser light interacts with molecular vibrations or other excitations in the system, resulting in the energy of the laser photons being shifted up or down.</a:t>
            </a:r>
          </a:p>
          <a:p>
            <a:r>
              <a:rPr lang="en-US" sz="1200" b="0" i="0" kern="1200" dirty="0">
                <a:solidFill>
                  <a:srgbClr val="FF0000"/>
                </a:solidFill>
                <a:effectLst/>
                <a:latin typeface="+mn-lt"/>
                <a:ea typeface="+mn-ea"/>
                <a:cs typeface="+mn-cs"/>
              </a:rPr>
              <a:t>T</a:t>
            </a:r>
            <a:r>
              <a:rPr lang="en-US" sz="1200" b="0" i="0" kern="1200" dirty="0">
                <a:solidFill>
                  <a:schemeClr val="tx1"/>
                </a:solidFill>
                <a:effectLst/>
                <a:latin typeface="+mn-lt"/>
                <a:ea typeface="+mn-ea"/>
                <a:cs typeface="+mn-cs"/>
              </a:rPr>
              <a:t>ypically, a sample is illuminated with a laser beam. Electromagnetic radiation from the illuminated spot is collected with a </a:t>
            </a:r>
            <a:r>
              <a:rPr lang="en-US" sz="1200" b="0" i="0" u="none" strike="noStrike" kern="1200" dirty="0">
                <a:solidFill>
                  <a:schemeClr val="tx1"/>
                </a:solidFill>
                <a:effectLst/>
                <a:latin typeface="+mn-lt"/>
                <a:ea typeface="+mn-ea"/>
                <a:cs typeface="+mn-cs"/>
                <a:hlinkClick r:id="rId11" tooltip="Lens (optics)"/>
              </a:rPr>
              <a:t>lens</a:t>
            </a:r>
            <a:r>
              <a:rPr lang="en-US" sz="1200" b="0" i="0" kern="1200" dirty="0">
                <a:solidFill>
                  <a:schemeClr val="tx1"/>
                </a:solidFill>
                <a:effectLst/>
                <a:latin typeface="+mn-lt"/>
                <a:ea typeface="+mn-ea"/>
                <a:cs typeface="+mn-cs"/>
              </a:rPr>
              <a:t> and sent through a </a:t>
            </a:r>
            <a:r>
              <a:rPr lang="en-US" sz="1200" b="0" i="0" u="none" strike="noStrike" kern="1200" dirty="0">
                <a:solidFill>
                  <a:schemeClr val="tx1"/>
                </a:solidFill>
                <a:effectLst/>
                <a:latin typeface="+mn-lt"/>
                <a:ea typeface="+mn-ea"/>
                <a:cs typeface="+mn-cs"/>
                <a:hlinkClick r:id="rId12" tooltip="Monochromator"/>
              </a:rPr>
              <a:t>monochromator</a:t>
            </a:r>
            <a:r>
              <a:rPr lang="en-US" sz="1200" b="0" i="0" u="none" strike="noStrike" kern="1200" dirty="0">
                <a:solidFill>
                  <a:schemeClr val="tx1"/>
                </a:solidFill>
                <a:effectLst/>
                <a:latin typeface="+mn-lt"/>
                <a:ea typeface="+mn-ea"/>
                <a:cs typeface="+mn-cs"/>
              </a:rPr>
              <a:t>(choose a selected few out of many wavelengths)</a:t>
            </a:r>
            <a:r>
              <a:rPr lang="en-US" sz="1200" b="0" i="0" kern="1200" dirty="0">
                <a:solidFill>
                  <a:schemeClr val="tx1"/>
                </a:solidFill>
                <a:effectLst/>
                <a:latin typeface="+mn-lt"/>
                <a:ea typeface="+mn-ea"/>
                <a:cs typeface="+mn-cs"/>
              </a:rPr>
              <a:t>. Elastic scattered radiation at the wavelength corresponding to the laser line (</a:t>
            </a:r>
            <a:r>
              <a:rPr lang="en-US" sz="1200" b="0" i="0" u="none" strike="noStrike" kern="1200" dirty="0">
                <a:solidFill>
                  <a:schemeClr val="tx1"/>
                </a:solidFill>
                <a:effectLst/>
                <a:latin typeface="+mn-lt"/>
                <a:ea typeface="+mn-ea"/>
                <a:cs typeface="+mn-cs"/>
                <a:hlinkClick r:id="rId13" tooltip="Rayleigh scattering"/>
              </a:rPr>
              <a:t>Rayleigh scattering</a:t>
            </a:r>
            <a:r>
              <a:rPr lang="en-US" sz="1200" b="0" i="0" kern="1200" dirty="0">
                <a:solidFill>
                  <a:schemeClr val="tx1"/>
                </a:solidFill>
                <a:effectLst/>
                <a:latin typeface="+mn-lt"/>
                <a:ea typeface="+mn-ea"/>
                <a:cs typeface="+mn-cs"/>
              </a:rPr>
              <a:t>) is filtered out by a notch filter, while the rest of the collected light is dispersed onto a detector. Holographic gratings are used for a high degree of laser rejection.</a:t>
            </a:r>
            <a:endParaRPr lang="en-US" sz="1200" b="0" i="0" kern="1200" dirty="0">
              <a:solidFill>
                <a:srgbClr val="FF0000"/>
              </a:solidFill>
              <a:effectLst/>
              <a:latin typeface="+mn-lt"/>
              <a:ea typeface="+mn-ea"/>
              <a:cs typeface="+mn-cs"/>
            </a:endParaRPr>
          </a:p>
          <a:p>
            <a:r>
              <a:rPr lang="en-US" sz="1200" b="0" i="0" kern="1200" dirty="0">
                <a:solidFill>
                  <a:srgbClr val="FF0000"/>
                </a:solidFill>
                <a:effectLst/>
                <a:latin typeface="+mn-lt"/>
                <a:ea typeface="+mn-ea"/>
                <a:cs typeface="+mn-cs"/>
              </a:rPr>
              <a:t>Raman shifts are typically reported in </a:t>
            </a:r>
            <a:r>
              <a:rPr lang="en-US" sz="1200" b="0" i="0" u="none" strike="noStrike" kern="1200" dirty="0">
                <a:solidFill>
                  <a:srgbClr val="FF0000"/>
                </a:solidFill>
                <a:effectLst/>
                <a:latin typeface="+mn-lt"/>
                <a:ea typeface="+mn-ea"/>
                <a:cs typeface="+mn-cs"/>
                <a:hlinkClick r:id="rId14" tooltip="Wavenumber">
                  <a:extLst>
                    <a:ext uri="{A12FA001-AC4F-418D-AE19-62706E023703}">
                      <ahyp:hlinkClr xmlns:ahyp="http://schemas.microsoft.com/office/drawing/2018/hyperlinkcolor" val="tx"/>
                    </a:ext>
                  </a:extLst>
                </a:hlinkClick>
              </a:rPr>
              <a:t>wavenumbers</a:t>
            </a:r>
            <a:r>
              <a:rPr lang="en-US" sz="1200" b="0" i="0" kern="1200" dirty="0">
                <a:solidFill>
                  <a:srgbClr val="FF0000"/>
                </a:solidFill>
                <a:effectLst/>
                <a:latin typeface="+mn-lt"/>
                <a:ea typeface="+mn-ea"/>
                <a:cs typeface="+mn-cs"/>
              </a:rPr>
              <a:t>, which have units of inverse length, as this value is directly related to energy. </a:t>
            </a:r>
            <a:r>
              <a:rPr lang="en-US" sz="1200" b="0" i="0" kern="1200" dirty="0">
                <a:solidFill>
                  <a:schemeClr val="tx1"/>
                </a:solidFill>
                <a:effectLst/>
                <a:latin typeface="+mn-lt"/>
                <a:ea typeface="+mn-ea"/>
                <a:cs typeface="+mn-cs"/>
              </a:rPr>
              <a:t> Delta(w) is the Raman shift expressed in wavenumber, λ</a:t>
            </a:r>
            <a:r>
              <a:rPr lang="en-US" sz="1200" b="0" i="0"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is the excitation wavelength, and λ</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is the Raman spectrum wavelength</a:t>
            </a:r>
            <a:endParaRPr lang="en-IN" dirty="0">
              <a:solidFill>
                <a:srgbClr val="FF0000"/>
              </a:solidFill>
            </a:endParaRPr>
          </a:p>
        </p:txBody>
      </p:sp>
      <p:sp>
        <p:nvSpPr>
          <p:cNvPr id="4" name="Slide Number Placeholder 3"/>
          <p:cNvSpPr>
            <a:spLocks noGrp="1"/>
          </p:cNvSpPr>
          <p:nvPr>
            <p:ph type="sldNum" sz="quarter" idx="5"/>
          </p:nvPr>
        </p:nvSpPr>
        <p:spPr/>
        <p:txBody>
          <a:bodyPr/>
          <a:lstStyle/>
          <a:p>
            <a:fld id="{41B630BA-27A2-42E3-ADD9-D0A338C916C4}" type="slidenum">
              <a:rPr lang="en-IN" smtClean="0"/>
              <a:t>2</a:t>
            </a:fld>
            <a:endParaRPr lang="en-IN"/>
          </a:p>
        </p:txBody>
      </p:sp>
    </p:spTree>
    <p:extLst>
      <p:ext uri="{BB962C8B-B14F-4D97-AF65-F5344CB8AC3E}">
        <p14:creationId xmlns:p14="http://schemas.microsoft.com/office/powerpoint/2010/main" val="915736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the hidden components to be sparse. This basically means that any given input vector can be well represented using only a few basis vectors</a:t>
            </a:r>
          </a:p>
          <a:p>
            <a:endParaRPr lang="en-US" dirty="0"/>
          </a:p>
          <a:p>
            <a:r>
              <a:rPr lang="en-US" dirty="0"/>
              <a:t>f controls how sparseness is measured. f typically is a strictly increasing function of the absolute value of its argument</a:t>
            </a:r>
          </a:p>
          <a:p>
            <a:endParaRPr lang="en-US" dirty="0"/>
          </a:p>
          <a:p>
            <a:r>
              <a:rPr lang="en-US" dirty="0"/>
              <a:t>We want the entries of A, S to be non-negative and the columns of A to obey the unit norm constraint.</a:t>
            </a:r>
          </a:p>
        </p:txBody>
      </p:sp>
      <p:sp>
        <p:nvSpPr>
          <p:cNvPr id="4" name="Slide Number Placeholder 3"/>
          <p:cNvSpPr>
            <a:spLocks noGrp="1"/>
          </p:cNvSpPr>
          <p:nvPr>
            <p:ph type="sldNum" sz="quarter" idx="5"/>
          </p:nvPr>
        </p:nvSpPr>
        <p:spPr/>
        <p:txBody>
          <a:bodyPr/>
          <a:lstStyle/>
          <a:p>
            <a:fld id="{41B630BA-27A2-42E3-ADD9-D0A338C916C4}" type="slidenum">
              <a:rPr lang="en-IN" smtClean="0"/>
              <a:t>11</a:t>
            </a:fld>
            <a:endParaRPr lang="en-IN"/>
          </a:p>
        </p:txBody>
      </p:sp>
    </p:spTree>
    <p:extLst>
      <p:ext uri="{BB962C8B-B14F-4D97-AF65-F5344CB8AC3E}">
        <p14:creationId xmlns:p14="http://schemas.microsoft.com/office/powerpoint/2010/main" val="149457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we learn both A, S from the input image X. </a:t>
            </a:r>
          </a:p>
          <a:p>
            <a:r>
              <a:rPr lang="en-US" dirty="0"/>
              <a:t>Sometimes, for </a:t>
            </a:r>
            <a:r>
              <a:rPr lang="en-US" b="1" dirty="0"/>
              <a:t>static dictionary learning we learn A on a set of representative images</a:t>
            </a:r>
            <a:r>
              <a:rPr lang="en-US" dirty="0"/>
              <a:t>, and use that A to </a:t>
            </a:r>
            <a:r>
              <a:rPr lang="en-US" b="1" dirty="0"/>
              <a:t>infer S for the test image</a:t>
            </a:r>
            <a:endParaRPr lang="en-IN" b="1" dirty="0"/>
          </a:p>
        </p:txBody>
      </p:sp>
      <p:sp>
        <p:nvSpPr>
          <p:cNvPr id="4" name="Slide Number Placeholder 3"/>
          <p:cNvSpPr>
            <a:spLocks noGrp="1"/>
          </p:cNvSpPr>
          <p:nvPr>
            <p:ph type="sldNum" sz="quarter" idx="5"/>
          </p:nvPr>
        </p:nvSpPr>
        <p:spPr/>
        <p:txBody>
          <a:bodyPr/>
          <a:lstStyle/>
          <a:p>
            <a:fld id="{41B630BA-27A2-42E3-ADD9-D0A338C916C4}" type="slidenum">
              <a:rPr lang="en-IN" smtClean="0"/>
              <a:t>12</a:t>
            </a:fld>
            <a:endParaRPr lang="en-IN"/>
          </a:p>
        </p:txBody>
      </p:sp>
    </p:spTree>
    <p:extLst>
      <p:ext uri="{BB962C8B-B14F-4D97-AF65-F5344CB8AC3E}">
        <p14:creationId xmlns:p14="http://schemas.microsoft.com/office/powerpoint/2010/main" val="7404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B630BA-27A2-42E3-ADD9-D0A338C916C4}" type="slidenum">
              <a:rPr lang="en-IN" smtClean="0"/>
              <a:t>13</a:t>
            </a:fld>
            <a:endParaRPr lang="en-IN"/>
          </a:p>
        </p:txBody>
      </p:sp>
    </p:spTree>
    <p:extLst>
      <p:ext uri="{BB962C8B-B14F-4D97-AF65-F5344CB8AC3E}">
        <p14:creationId xmlns:p14="http://schemas.microsoft.com/office/powerpoint/2010/main" val="1632251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clearly shows that we do need different </a:t>
            </a:r>
            <a:r>
              <a:rPr lang="en-US" dirty="0" err="1"/>
              <a:t>phi_i’s</a:t>
            </a:r>
            <a:r>
              <a:rPr lang="en-US" dirty="0"/>
              <a:t> for different image patches and also require them to be well-formed.</a:t>
            </a:r>
            <a:endParaRPr lang="en-IN" dirty="0"/>
          </a:p>
        </p:txBody>
      </p:sp>
      <p:sp>
        <p:nvSpPr>
          <p:cNvPr id="4" name="Slide Number Placeholder 3"/>
          <p:cNvSpPr>
            <a:spLocks noGrp="1"/>
          </p:cNvSpPr>
          <p:nvPr>
            <p:ph type="sldNum" sz="quarter" idx="5"/>
          </p:nvPr>
        </p:nvSpPr>
        <p:spPr/>
        <p:txBody>
          <a:bodyPr/>
          <a:lstStyle/>
          <a:p>
            <a:fld id="{41B630BA-27A2-42E3-ADD9-D0A338C916C4}" type="slidenum">
              <a:rPr lang="en-IN" smtClean="0"/>
              <a:t>14</a:t>
            </a:fld>
            <a:endParaRPr lang="en-IN"/>
          </a:p>
        </p:txBody>
      </p:sp>
    </p:spTree>
    <p:extLst>
      <p:ext uri="{BB962C8B-B14F-4D97-AF65-F5344CB8AC3E}">
        <p14:creationId xmlns:p14="http://schemas.microsoft.com/office/powerpoint/2010/main" val="681191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t>
            </a:r>
            <a:r>
              <a:rPr lang="en-US" dirty="0"/>
              <a:t>theta is the step size.</a:t>
            </a:r>
            <a:endParaRPr lang="en-IN" dirty="0"/>
          </a:p>
          <a:p>
            <a:endParaRPr lang="en-US" dirty="0"/>
          </a:p>
          <a:p>
            <a:r>
              <a:rPr lang="en-US" dirty="0"/>
              <a:t>Can use KL divergence instead of Euclidean distance as well.</a:t>
            </a:r>
          </a:p>
          <a:p>
            <a:endParaRPr lang="en-US" dirty="0"/>
          </a:p>
          <a:p>
            <a:r>
              <a:rPr lang="en-US" dirty="0"/>
              <a:t>Multiplying S by a positive factor, hence it is always positive, and non-increasing</a:t>
            </a:r>
          </a:p>
        </p:txBody>
      </p:sp>
      <p:sp>
        <p:nvSpPr>
          <p:cNvPr id="4" name="Slide Number Placeholder 3"/>
          <p:cNvSpPr>
            <a:spLocks noGrp="1"/>
          </p:cNvSpPr>
          <p:nvPr>
            <p:ph type="sldNum" sz="quarter" idx="5"/>
          </p:nvPr>
        </p:nvSpPr>
        <p:spPr/>
        <p:txBody>
          <a:bodyPr/>
          <a:lstStyle/>
          <a:p>
            <a:fld id="{41B630BA-27A2-42E3-ADD9-D0A338C916C4}" type="slidenum">
              <a:rPr lang="en-IN" smtClean="0"/>
              <a:t>15</a:t>
            </a:fld>
            <a:endParaRPr lang="en-IN"/>
          </a:p>
        </p:txBody>
      </p:sp>
    </p:spTree>
    <p:extLst>
      <p:ext uri="{BB962C8B-B14F-4D97-AF65-F5344CB8AC3E}">
        <p14:creationId xmlns:p14="http://schemas.microsoft.com/office/powerpoint/2010/main" val="4256845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enforce A</a:t>
            </a:r>
            <a:r>
              <a:rPr lang="en-US" baseline="-25000" dirty="0"/>
              <a:t>i   </a:t>
            </a:r>
            <a:r>
              <a:rPr lang="en-US" baseline="0" dirty="0"/>
              <a:t>to be non-negative, hence any negative entry is set to 0. Now to minimize reconstruction error, X – AS, and to maximize sparsity, we can multiply an arbitrarily large value to elements of A, and scale down elements of S by the same factor, which minimizes the overall obj function. However, this does yield a satisfactory value of A post convergence, and hence we impose a unit norm constraint on the columns of A</a:t>
            </a:r>
            <a:endParaRPr lang="en-IN" baseline="0" dirty="0"/>
          </a:p>
        </p:txBody>
      </p:sp>
      <p:sp>
        <p:nvSpPr>
          <p:cNvPr id="4" name="Slide Number Placeholder 3"/>
          <p:cNvSpPr>
            <a:spLocks noGrp="1"/>
          </p:cNvSpPr>
          <p:nvPr>
            <p:ph type="sldNum" sz="quarter" idx="5"/>
          </p:nvPr>
        </p:nvSpPr>
        <p:spPr/>
        <p:txBody>
          <a:bodyPr/>
          <a:lstStyle/>
          <a:p>
            <a:fld id="{41B630BA-27A2-42E3-ADD9-D0A338C916C4}" type="slidenum">
              <a:rPr lang="en-IN" smtClean="0"/>
              <a:t>16</a:t>
            </a:fld>
            <a:endParaRPr lang="en-IN"/>
          </a:p>
        </p:txBody>
      </p:sp>
    </p:spTree>
    <p:extLst>
      <p:ext uri="{BB962C8B-B14F-4D97-AF65-F5344CB8AC3E}">
        <p14:creationId xmlns:p14="http://schemas.microsoft.com/office/powerpoint/2010/main" val="1546923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More robust by testing on more images</a:t>
            </a:r>
          </a:p>
          <a:p>
            <a:endParaRPr lang="en-US" dirty="0"/>
          </a:p>
          <a:p>
            <a:r>
              <a:rPr lang="en-US" dirty="0"/>
              <a:t>4) Learn a dictionary for the paracetamol + caffeine subspace as well as for pure paracetamol subspace, and then try to get the dictionary for the caffeine subspace</a:t>
            </a:r>
            <a:endParaRPr lang="en-IN" dirty="0"/>
          </a:p>
        </p:txBody>
      </p:sp>
      <p:sp>
        <p:nvSpPr>
          <p:cNvPr id="4" name="Slide Number Placeholder 3"/>
          <p:cNvSpPr>
            <a:spLocks noGrp="1"/>
          </p:cNvSpPr>
          <p:nvPr>
            <p:ph type="sldNum" sz="quarter" idx="5"/>
          </p:nvPr>
        </p:nvSpPr>
        <p:spPr/>
        <p:txBody>
          <a:bodyPr/>
          <a:lstStyle/>
          <a:p>
            <a:fld id="{41B630BA-27A2-42E3-ADD9-D0A338C916C4}" type="slidenum">
              <a:rPr lang="en-IN" smtClean="0"/>
              <a:t>18</a:t>
            </a:fld>
            <a:endParaRPr lang="en-IN"/>
          </a:p>
        </p:txBody>
      </p:sp>
    </p:spTree>
    <p:extLst>
      <p:ext uri="{BB962C8B-B14F-4D97-AF65-F5344CB8AC3E}">
        <p14:creationId xmlns:p14="http://schemas.microsoft.com/office/powerpoint/2010/main" val="2565221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pharmaceutical industry, it helps probing </a:t>
            </a:r>
            <a:r>
              <a:rPr lang="en-US" b="1" dirty="0"/>
              <a:t>blend uniformity, compound distribution in tablets</a:t>
            </a:r>
            <a:r>
              <a:rPr lang="en-US" dirty="0"/>
              <a:t>, and also for </a:t>
            </a:r>
            <a:r>
              <a:rPr lang="en-US" b="1" dirty="0"/>
              <a:t>contaminant identification</a:t>
            </a:r>
            <a:r>
              <a:rPr lang="en-US" dirty="0"/>
              <a:t>.</a:t>
            </a:r>
          </a:p>
          <a:p>
            <a:r>
              <a:rPr lang="en-US" dirty="0"/>
              <a:t>For geological specimens, it helps in gauging </a:t>
            </a:r>
            <a:r>
              <a:rPr lang="en-US" b="1" dirty="0"/>
              <a:t>mineral and phase distribution in rock sections</a:t>
            </a:r>
            <a:r>
              <a:rPr lang="en-US" dirty="0"/>
              <a:t> in addition to </a:t>
            </a:r>
            <a:r>
              <a:rPr lang="en-US" b="1" dirty="0"/>
              <a:t>gemstone and mineral identification.</a:t>
            </a:r>
          </a:p>
          <a:p>
            <a:r>
              <a:rPr lang="en-US" dirty="0"/>
              <a:t>It helps in determining </a:t>
            </a:r>
            <a:r>
              <a:rPr lang="en-US" b="1" dirty="0"/>
              <a:t>purity, alloy composition and superlattice structure </a:t>
            </a:r>
            <a:r>
              <a:rPr lang="en-US" dirty="0"/>
              <a:t>for semiconductors</a:t>
            </a:r>
          </a:p>
          <a:p>
            <a:r>
              <a:rPr lang="en-US" dirty="0"/>
              <a:t>In the field of medicine, this helps to analyze </a:t>
            </a:r>
            <a:r>
              <a:rPr lang="en-US" b="1" dirty="0"/>
              <a:t>bio-compatibility, drug-cell interactions</a:t>
            </a:r>
            <a:r>
              <a:rPr lang="en-US" dirty="0"/>
              <a:t> and </a:t>
            </a:r>
            <a:r>
              <a:rPr lang="en-US" b="1" dirty="0"/>
              <a:t>characterization of bio-molecules</a:t>
            </a:r>
          </a:p>
          <a:p>
            <a:r>
              <a:rPr lang="en-US" dirty="0"/>
              <a:t>In this era of carbon materials, it helps to </a:t>
            </a:r>
            <a:r>
              <a:rPr lang="en-US" b="1" dirty="0"/>
              <a:t>analyze purity and electrical properties of carbon nanotubes</a:t>
            </a:r>
            <a:endParaRPr lang="en-IN" b="1" dirty="0"/>
          </a:p>
        </p:txBody>
      </p:sp>
      <p:sp>
        <p:nvSpPr>
          <p:cNvPr id="4" name="Slide Number Placeholder 3"/>
          <p:cNvSpPr>
            <a:spLocks noGrp="1"/>
          </p:cNvSpPr>
          <p:nvPr>
            <p:ph type="sldNum" sz="quarter" idx="5"/>
          </p:nvPr>
        </p:nvSpPr>
        <p:spPr/>
        <p:txBody>
          <a:bodyPr/>
          <a:lstStyle/>
          <a:p>
            <a:fld id="{41B630BA-27A2-42E3-ADD9-D0A338C916C4}" type="slidenum">
              <a:rPr lang="en-IN" smtClean="0"/>
              <a:t>3</a:t>
            </a:fld>
            <a:endParaRPr lang="en-IN"/>
          </a:p>
        </p:txBody>
      </p:sp>
    </p:spTree>
    <p:extLst>
      <p:ext uri="{BB962C8B-B14F-4D97-AF65-F5344CB8AC3E}">
        <p14:creationId xmlns:p14="http://schemas.microsoft.com/office/powerpoint/2010/main" val="191341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taken to acquire a Raman spectral image depends on parameters like </a:t>
            </a:r>
            <a:r>
              <a:rPr lang="en-US" b="1" dirty="0"/>
              <a:t>size of the image</a:t>
            </a:r>
            <a:r>
              <a:rPr lang="en-US" dirty="0"/>
              <a:t>, </a:t>
            </a:r>
            <a:r>
              <a:rPr lang="en-US" b="1" dirty="0"/>
              <a:t>number of pixels to be sampled</a:t>
            </a:r>
            <a:r>
              <a:rPr lang="en-US" dirty="0"/>
              <a:t>, and the </a:t>
            </a:r>
            <a:r>
              <a:rPr lang="en-US" b="1" dirty="0"/>
              <a:t>per pixel acquisition time,</a:t>
            </a:r>
            <a:r>
              <a:rPr lang="en-US" dirty="0"/>
              <a:t> (which itself depends upon the intensity of the sample’s components), and the </a:t>
            </a:r>
            <a:r>
              <a:rPr lang="en-US" b="1" dirty="0"/>
              <a:t>spectral quality required</a:t>
            </a:r>
            <a:r>
              <a:rPr lang="en-US" dirty="0"/>
              <a:t>. </a:t>
            </a:r>
          </a:p>
          <a:p>
            <a:endParaRPr lang="en-US" dirty="0"/>
          </a:p>
          <a:p>
            <a:r>
              <a:rPr lang="en-US" dirty="0"/>
              <a:t>Sometimes, materials may have </a:t>
            </a:r>
            <a:r>
              <a:rPr lang="en-US" sz="1200" b="0" i="0" kern="1200" dirty="0">
                <a:solidFill>
                  <a:schemeClr val="tx1"/>
                </a:solidFill>
                <a:effectLst/>
                <a:latin typeface="+mn-lt"/>
                <a:ea typeface="+mn-ea"/>
                <a:cs typeface="+mn-cs"/>
              </a:rPr>
              <a:t>extremely low Raman scattering properties. Shot noise from fluorescence may obscure the Raman signal. In such cases, quantitative analysis is not possible when the signal-to-noise ratio (SNR) is low beyond a certain threshold.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CCD detectors often have an inherent dark noise, optic response. A desired threshold of high signal to noise ratio is often required, which might require higher sample concentration which might be infeasible, multiple scans, more exposure time or other forms of denoising and pre-processing.</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Sometimes, on absorbing the laser radiation, molecules get excited to higher energy levels, and emit fluorescence on returning to the ground state. This is very strong compared to the weak Raman signal, and has a broad and flat spectra, which is quite likely for many samples, or in case of sample impurities.</a:t>
            </a:r>
            <a:endParaRPr lang="en-IN" dirty="0"/>
          </a:p>
        </p:txBody>
      </p:sp>
      <p:sp>
        <p:nvSpPr>
          <p:cNvPr id="4" name="Slide Number Placeholder 3"/>
          <p:cNvSpPr>
            <a:spLocks noGrp="1"/>
          </p:cNvSpPr>
          <p:nvPr>
            <p:ph type="sldNum" sz="quarter" idx="5"/>
          </p:nvPr>
        </p:nvSpPr>
        <p:spPr/>
        <p:txBody>
          <a:bodyPr/>
          <a:lstStyle/>
          <a:p>
            <a:fld id="{41B630BA-27A2-42E3-ADD9-D0A338C916C4}" type="slidenum">
              <a:rPr lang="en-IN" smtClean="0"/>
              <a:t>4</a:t>
            </a:fld>
            <a:endParaRPr lang="en-IN"/>
          </a:p>
        </p:txBody>
      </p:sp>
    </p:spTree>
    <p:extLst>
      <p:ext uri="{BB962C8B-B14F-4D97-AF65-F5344CB8AC3E}">
        <p14:creationId xmlns:p14="http://schemas.microsoft.com/office/powerpoint/2010/main" val="6452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the input image comprises of typically more than 200 channels, corresponding to each pixel. A typical recorded spectral image would be of size 101 X 101 X 253. Sampling 50% of the pixels in the input image will help save a lot of time and effort, hence acquisition time.</a:t>
            </a:r>
          </a:p>
          <a:p>
            <a:endParaRPr lang="en-US" dirty="0"/>
          </a:p>
        </p:txBody>
      </p:sp>
      <p:sp>
        <p:nvSpPr>
          <p:cNvPr id="4" name="Slide Number Placeholder 3"/>
          <p:cNvSpPr>
            <a:spLocks noGrp="1"/>
          </p:cNvSpPr>
          <p:nvPr>
            <p:ph type="sldNum" sz="quarter" idx="5"/>
          </p:nvPr>
        </p:nvSpPr>
        <p:spPr/>
        <p:txBody>
          <a:bodyPr/>
          <a:lstStyle/>
          <a:p>
            <a:fld id="{41B630BA-27A2-42E3-ADD9-D0A338C916C4}" type="slidenum">
              <a:rPr lang="en-IN" smtClean="0"/>
              <a:t>5</a:t>
            </a:fld>
            <a:endParaRPr lang="en-IN"/>
          </a:p>
        </p:txBody>
      </p:sp>
    </p:spTree>
    <p:extLst>
      <p:ext uri="{BB962C8B-B14F-4D97-AF65-F5344CB8AC3E}">
        <p14:creationId xmlns:p14="http://schemas.microsoft.com/office/powerpoint/2010/main" val="3317941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choose to record the spectra at a variable number of pixel locations. Different sampling rates are suitable for different applications. A sampling rate of 50% will require only half of the original acquisition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devote the same amount of time to record spectra of certain pixels more accurately.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does not rely on expensive setups or additional hardware like coded apertures, and is completely done in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sampling heuristic required, and random sampling works well.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lesser number of scans will also help to preserve the health of the sample over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could also help in denoising of the input image.</a:t>
            </a:r>
            <a:endParaRPr lang="en-IN" dirty="0"/>
          </a:p>
          <a:p>
            <a:endParaRPr lang="en-IN" dirty="0"/>
          </a:p>
        </p:txBody>
      </p:sp>
      <p:sp>
        <p:nvSpPr>
          <p:cNvPr id="4" name="Slide Number Placeholder 3"/>
          <p:cNvSpPr>
            <a:spLocks noGrp="1"/>
          </p:cNvSpPr>
          <p:nvPr>
            <p:ph type="sldNum" sz="quarter" idx="5"/>
          </p:nvPr>
        </p:nvSpPr>
        <p:spPr/>
        <p:txBody>
          <a:bodyPr/>
          <a:lstStyle/>
          <a:p>
            <a:fld id="{41B630BA-27A2-42E3-ADD9-D0A338C916C4}" type="slidenum">
              <a:rPr lang="en-IN" smtClean="0"/>
              <a:t>6</a:t>
            </a:fld>
            <a:endParaRPr lang="en-IN"/>
          </a:p>
        </p:txBody>
      </p:sp>
    </p:spTree>
    <p:extLst>
      <p:ext uri="{BB962C8B-B14F-4D97-AF65-F5344CB8AC3E}">
        <p14:creationId xmlns:p14="http://schemas.microsoft.com/office/powerpoint/2010/main" val="110841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Inpainting</a:t>
            </a:r>
            <a:r>
              <a:rPr lang="en-US" sz="1200" b="0" i="0" kern="1200" dirty="0">
                <a:solidFill>
                  <a:schemeClr val="tx1"/>
                </a:solidFill>
                <a:effectLst/>
                <a:latin typeface="+mn-lt"/>
                <a:ea typeface="+mn-ea"/>
                <a:cs typeface="+mn-cs"/>
              </a:rPr>
              <a:t> is the process of </a:t>
            </a:r>
            <a:r>
              <a:rPr lang="en-US" sz="1200" b="0" i="0" u="none" strike="noStrike" kern="1200" dirty="0">
                <a:solidFill>
                  <a:schemeClr val="tx1"/>
                </a:solidFill>
                <a:effectLst/>
                <a:latin typeface="+mn-lt"/>
                <a:ea typeface="+mn-ea"/>
                <a:cs typeface="+mn-cs"/>
                <a:hlinkClick r:id="rId3" tooltip="Image reconstruction"/>
              </a:rPr>
              <a:t>reconstructing</a:t>
            </a:r>
            <a:r>
              <a:rPr lang="en-US" sz="1200" b="0" i="0" kern="1200" dirty="0">
                <a:solidFill>
                  <a:schemeClr val="tx1"/>
                </a:solidFill>
                <a:effectLst/>
                <a:latin typeface="+mn-lt"/>
                <a:ea typeface="+mn-ea"/>
                <a:cs typeface="+mn-cs"/>
              </a:rPr>
              <a:t> lost or deteriorated parts of </a:t>
            </a:r>
            <a:r>
              <a:rPr lang="en-US" sz="1200" b="0" i="0" u="none" strike="noStrike" kern="1200" dirty="0">
                <a:solidFill>
                  <a:schemeClr val="tx1"/>
                </a:solidFill>
                <a:effectLst/>
                <a:latin typeface="+mn-lt"/>
                <a:ea typeface="+mn-ea"/>
                <a:cs typeface="+mn-cs"/>
                <a:hlinkClick r:id="rId4" tooltip="Digital image"/>
              </a:rPr>
              <a:t>images</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5"/>
              </a:rPr>
              <a:t>videos</a:t>
            </a:r>
            <a:r>
              <a:rPr lang="en-US" sz="1200" b="0" i="0" u="sng"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digital world, inpainting (also known as </a:t>
            </a:r>
            <a:r>
              <a:rPr lang="en-US" sz="1200" b="0" i="1" kern="1200" dirty="0">
                <a:solidFill>
                  <a:schemeClr val="tx1"/>
                </a:solidFill>
                <a:effectLst/>
                <a:latin typeface="+mn-lt"/>
                <a:ea typeface="+mn-ea"/>
                <a:cs typeface="+mn-cs"/>
              </a:rPr>
              <a:t>image interpolation</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video interpolation</a:t>
            </a:r>
            <a:r>
              <a:rPr lang="en-US" sz="1200" b="0" i="0" kern="1200" dirty="0">
                <a:solidFill>
                  <a:schemeClr val="tx1"/>
                </a:solidFill>
                <a:effectLst/>
                <a:latin typeface="+mn-lt"/>
                <a:ea typeface="+mn-ea"/>
                <a:cs typeface="+mn-cs"/>
              </a:rPr>
              <a:t>) refers to the application of sophisticated </a:t>
            </a:r>
            <a:r>
              <a:rPr lang="en-US" sz="1200" b="0" i="0" u="none" strike="noStrike" kern="1200" dirty="0">
                <a:solidFill>
                  <a:schemeClr val="tx1"/>
                </a:solidFill>
                <a:effectLst/>
                <a:latin typeface="+mn-lt"/>
                <a:ea typeface="+mn-ea"/>
                <a:cs typeface="+mn-cs"/>
                <a:hlinkClick r:id="rId6" tooltip="Algorithm"/>
              </a:rPr>
              <a:t>algorithms</a:t>
            </a:r>
            <a:r>
              <a:rPr lang="en-US" sz="1200" b="0" i="0" kern="1200" dirty="0">
                <a:solidFill>
                  <a:schemeClr val="tx1"/>
                </a:solidFill>
                <a:effectLst/>
                <a:latin typeface="+mn-lt"/>
                <a:ea typeface="+mn-ea"/>
                <a:cs typeface="+mn-cs"/>
              </a:rPr>
              <a:t> to replace lost or corrupted parts of the image data (mainly small regions or to remove small defects). </a:t>
            </a:r>
          </a:p>
          <a:p>
            <a:r>
              <a:rPr lang="en-US" sz="1200" b="0" i="0" kern="1200" dirty="0">
                <a:solidFill>
                  <a:schemeClr val="tx1"/>
                </a:solidFill>
                <a:effectLst/>
                <a:latin typeface="+mn-lt"/>
                <a:ea typeface="+mn-ea"/>
                <a:cs typeface="+mn-cs"/>
              </a:rPr>
              <a:t>It has been very successful in today’s world and helps in removal of the date of photographs, or red-eyes resulting from camera flashes. It can help in restoring corrupt pixels in transmitted satellite date, or even removing watermarks or logos from images or video frames.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Inpainting can be structural or textural in nature or a combination of both. The former uses geometric approaches for filling in the missing region, while the latter tries to improve upon the inability of structural inpainting to restore local texture information in missing regions.</a:t>
            </a:r>
            <a:endParaRPr lang="en-IN" dirty="0"/>
          </a:p>
        </p:txBody>
      </p:sp>
      <p:sp>
        <p:nvSpPr>
          <p:cNvPr id="4" name="Slide Number Placeholder 3"/>
          <p:cNvSpPr>
            <a:spLocks noGrp="1"/>
          </p:cNvSpPr>
          <p:nvPr>
            <p:ph type="sldNum" sz="quarter" idx="5"/>
          </p:nvPr>
        </p:nvSpPr>
        <p:spPr/>
        <p:txBody>
          <a:bodyPr/>
          <a:lstStyle/>
          <a:p>
            <a:fld id="{41B630BA-27A2-42E3-ADD9-D0A338C916C4}" type="slidenum">
              <a:rPr lang="en-IN" smtClean="0"/>
              <a:t>7</a:t>
            </a:fld>
            <a:endParaRPr lang="en-IN"/>
          </a:p>
        </p:txBody>
      </p:sp>
    </p:spTree>
    <p:extLst>
      <p:ext uri="{BB962C8B-B14F-4D97-AF65-F5344CB8AC3E}">
        <p14:creationId xmlns:p14="http://schemas.microsoft.com/office/powerpoint/2010/main" val="2794449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given randomly sampled input image, we try to reconstruct it its entirety using Non-Negative Matrix Factorization, </a:t>
            </a:r>
            <a:r>
              <a:rPr lang="en-US" b="1" dirty="0"/>
              <a:t>or a variant of the same thing</a:t>
            </a:r>
            <a:r>
              <a:rPr lang="en-US" dirty="0"/>
              <a:t>, Non-Negative Sparse Coding</a:t>
            </a:r>
            <a:endParaRPr lang="en-IN" dirty="0"/>
          </a:p>
        </p:txBody>
      </p:sp>
      <p:sp>
        <p:nvSpPr>
          <p:cNvPr id="4" name="Slide Number Placeholder 3"/>
          <p:cNvSpPr>
            <a:spLocks noGrp="1"/>
          </p:cNvSpPr>
          <p:nvPr>
            <p:ph type="sldNum" sz="quarter" idx="5"/>
          </p:nvPr>
        </p:nvSpPr>
        <p:spPr/>
        <p:txBody>
          <a:bodyPr/>
          <a:lstStyle/>
          <a:p>
            <a:fld id="{41B630BA-27A2-42E3-ADD9-D0A338C916C4}" type="slidenum">
              <a:rPr lang="en-IN" smtClean="0"/>
              <a:t>8</a:t>
            </a:fld>
            <a:endParaRPr lang="en-IN"/>
          </a:p>
        </p:txBody>
      </p:sp>
    </p:spTree>
    <p:extLst>
      <p:ext uri="{BB962C8B-B14F-4D97-AF65-F5344CB8AC3E}">
        <p14:creationId xmlns:p14="http://schemas.microsoft.com/office/powerpoint/2010/main" val="4167257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a:t>
            </a:r>
            <a:r>
              <a:rPr lang="en-US" dirty="0">
                <a:solidFill>
                  <a:srgbClr val="FF0000"/>
                </a:solidFill>
              </a:rPr>
              <a:t>V</a:t>
            </a:r>
            <a:r>
              <a:rPr lang="en-US" dirty="0"/>
              <a:t> be a matrix, and let it be the product of two matrices </a:t>
            </a:r>
            <a:r>
              <a:rPr lang="en-US" dirty="0">
                <a:solidFill>
                  <a:srgbClr val="FF0000"/>
                </a:solidFill>
              </a:rPr>
              <a:t>W</a:t>
            </a:r>
            <a:r>
              <a:rPr lang="en-US" dirty="0"/>
              <a:t>, </a:t>
            </a:r>
            <a:r>
              <a:rPr lang="en-US" dirty="0">
                <a:solidFill>
                  <a:srgbClr val="FF0000"/>
                </a:solidFill>
              </a:rPr>
              <a:t>H </a:t>
            </a:r>
            <a:r>
              <a:rPr lang="en-US" dirty="0"/>
              <a:t>with the additional constraint that all the three matrices have no negative elements. The no of columns of W, i.e. the no. of columns of H depend upon the application. We can find the matrices W, H from V using the following error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Non-negative sparse coding ensures that one of the matrices is sparse, </a:t>
            </a:r>
            <a:r>
              <a:rPr lang="en-US" b="1" dirty="0"/>
              <a:t>using only a few significantly non-zero entries</a:t>
            </a:r>
            <a:r>
              <a:rPr lang="en-US" dirty="0"/>
              <a:t>. Combining the goal of small reconstruction error with that of sparseness, one can arrive at the following objective function to be minimized. More on this in the later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IN" dirty="0"/>
          </a:p>
        </p:txBody>
      </p:sp>
      <p:sp>
        <p:nvSpPr>
          <p:cNvPr id="4" name="Slide Number Placeholder 3"/>
          <p:cNvSpPr>
            <a:spLocks noGrp="1"/>
          </p:cNvSpPr>
          <p:nvPr>
            <p:ph type="sldNum" sz="quarter" idx="5"/>
          </p:nvPr>
        </p:nvSpPr>
        <p:spPr/>
        <p:txBody>
          <a:bodyPr/>
          <a:lstStyle/>
          <a:p>
            <a:fld id="{41B630BA-27A2-42E3-ADD9-D0A338C916C4}" type="slidenum">
              <a:rPr lang="en-IN" smtClean="0"/>
              <a:t>9</a:t>
            </a:fld>
            <a:endParaRPr lang="en-IN"/>
          </a:p>
        </p:txBody>
      </p:sp>
    </p:spTree>
    <p:extLst>
      <p:ext uri="{BB962C8B-B14F-4D97-AF65-F5344CB8AC3E}">
        <p14:creationId xmlns:p14="http://schemas.microsoft.com/office/powerpoint/2010/main" val="2907685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use NNSC for the purpose of blind dictionary learning</a:t>
            </a:r>
            <a:r>
              <a:rPr lang="en-US" dirty="0"/>
              <a:t>, where we extract patches from the image in blocks of psz * psz and reform them to (psz*psz*L) X 1 column vectors to form the matrix X of dim (psz*psz*L) X N. </a:t>
            </a:r>
          </a:p>
          <a:p>
            <a:r>
              <a:rPr lang="en-US" dirty="0"/>
              <a:t>Linear decomposition of X into AS via NMF/NNSC</a:t>
            </a:r>
          </a:p>
          <a:p>
            <a:r>
              <a:rPr lang="en-US" dirty="0"/>
              <a:t>A, is the dictionary matrix can be thought of as the mixing matrix, and its columns represent the basis vectors(features) of the decomposition. The rows of S contain the corresponding hidden components that give the contribution of each basis vector in the input vectors.</a:t>
            </a:r>
          </a:p>
          <a:p>
            <a:endParaRPr lang="en-IN" dirty="0"/>
          </a:p>
        </p:txBody>
      </p:sp>
      <p:sp>
        <p:nvSpPr>
          <p:cNvPr id="4" name="Slide Number Placeholder 3"/>
          <p:cNvSpPr>
            <a:spLocks noGrp="1"/>
          </p:cNvSpPr>
          <p:nvPr>
            <p:ph type="sldNum" sz="quarter" idx="5"/>
          </p:nvPr>
        </p:nvSpPr>
        <p:spPr/>
        <p:txBody>
          <a:bodyPr/>
          <a:lstStyle/>
          <a:p>
            <a:fld id="{41B630BA-27A2-42E3-ADD9-D0A338C916C4}" type="slidenum">
              <a:rPr lang="en-IN" smtClean="0"/>
              <a:t>10</a:t>
            </a:fld>
            <a:endParaRPr lang="en-IN"/>
          </a:p>
        </p:txBody>
      </p:sp>
    </p:spTree>
    <p:extLst>
      <p:ext uri="{BB962C8B-B14F-4D97-AF65-F5344CB8AC3E}">
        <p14:creationId xmlns:p14="http://schemas.microsoft.com/office/powerpoint/2010/main" val="2012341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0305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640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8503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0444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97959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9447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608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5233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389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1900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489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9564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681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3652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358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1268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11/7/2018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738737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hyperlink" Target="http://spie.org/newsroom/combine-and-conquer"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8911E-4D15-4E36-84A0-8AEFD1785C79}"/>
              </a:ext>
            </a:extLst>
          </p:cNvPr>
          <p:cNvSpPr>
            <a:spLocks noGrp="1"/>
          </p:cNvSpPr>
          <p:nvPr>
            <p:ph type="ctrTitle"/>
          </p:nvPr>
        </p:nvSpPr>
        <p:spPr/>
        <p:txBody>
          <a:bodyPr>
            <a:normAutofit fontScale="90000"/>
          </a:bodyPr>
          <a:lstStyle/>
          <a:p>
            <a:r>
              <a:rPr lang="en-US" dirty="0"/>
              <a:t>Imaging techniques for </a:t>
            </a:r>
            <a:br>
              <a:rPr lang="en-US" dirty="0"/>
            </a:br>
            <a:r>
              <a:rPr lang="en-US" dirty="0"/>
              <a:t>Raman Spectroscopy</a:t>
            </a:r>
            <a:endParaRPr lang="en-IN" dirty="0"/>
          </a:p>
        </p:txBody>
      </p:sp>
      <p:sp>
        <p:nvSpPr>
          <p:cNvPr id="3" name="Subtitle 2">
            <a:extLst>
              <a:ext uri="{FF2B5EF4-FFF2-40B4-BE49-F238E27FC236}">
                <a16:creationId xmlns:a16="http://schemas.microsoft.com/office/drawing/2014/main" id="{EB04D7B6-6F72-4633-AD52-55870725612E}"/>
              </a:ext>
            </a:extLst>
          </p:cNvPr>
          <p:cNvSpPr>
            <a:spLocks noGrp="1"/>
          </p:cNvSpPr>
          <p:nvPr>
            <p:ph type="subTitle" idx="1"/>
          </p:nvPr>
        </p:nvSpPr>
        <p:spPr>
          <a:xfrm>
            <a:off x="1507067" y="4399748"/>
            <a:ext cx="7766936" cy="1398497"/>
          </a:xfrm>
        </p:spPr>
        <p:txBody>
          <a:bodyPr>
            <a:normAutofit/>
          </a:bodyPr>
          <a:lstStyle/>
          <a:p>
            <a:r>
              <a:rPr lang="en-US" dirty="0"/>
              <a:t>Arijit Pramanik</a:t>
            </a:r>
          </a:p>
          <a:p>
            <a:r>
              <a:rPr lang="en-US" dirty="0"/>
              <a:t>150020094</a:t>
            </a:r>
          </a:p>
          <a:p>
            <a:r>
              <a:rPr lang="en-US" dirty="0"/>
              <a:t>Dept. of Computer Science and Engineering</a:t>
            </a:r>
            <a:endParaRPr lang="en-IN" dirty="0"/>
          </a:p>
        </p:txBody>
      </p:sp>
    </p:spTree>
    <p:extLst>
      <p:ext uri="{BB962C8B-B14F-4D97-AF65-F5344CB8AC3E}">
        <p14:creationId xmlns:p14="http://schemas.microsoft.com/office/powerpoint/2010/main" val="2996143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EA91-8968-4348-B054-8368EBDABE7E}"/>
              </a:ext>
            </a:extLst>
          </p:cNvPr>
          <p:cNvSpPr>
            <a:spLocks noGrp="1"/>
          </p:cNvSpPr>
          <p:nvPr>
            <p:ph type="title"/>
          </p:nvPr>
        </p:nvSpPr>
        <p:spPr>
          <a:xfrm>
            <a:off x="677334" y="609600"/>
            <a:ext cx="8596668" cy="749968"/>
          </a:xfrm>
        </p:spPr>
        <p:txBody>
          <a:bodyPr/>
          <a:lstStyle/>
          <a:p>
            <a:r>
              <a:rPr lang="en-US" dirty="0"/>
              <a:t>Applying NNSC to our problem…</a:t>
            </a:r>
            <a:endParaRPr lang="en-IN" dirty="0"/>
          </a:p>
        </p:txBody>
      </p:sp>
      <p:sp>
        <p:nvSpPr>
          <p:cNvPr id="4" name="TextBox 3">
            <a:extLst>
              <a:ext uri="{FF2B5EF4-FFF2-40B4-BE49-F238E27FC236}">
                <a16:creationId xmlns:a16="http://schemas.microsoft.com/office/drawing/2014/main" id="{9FA44065-F9F0-460E-B5DA-ADCAE7F95A75}"/>
              </a:ext>
            </a:extLst>
          </p:cNvPr>
          <p:cNvSpPr txBox="1"/>
          <p:nvPr/>
        </p:nvSpPr>
        <p:spPr>
          <a:xfrm>
            <a:off x="601579" y="1792705"/>
            <a:ext cx="9974179" cy="4370427"/>
          </a:xfrm>
          <a:prstGeom prst="rect">
            <a:avLst/>
          </a:prstGeom>
          <a:noFill/>
        </p:spPr>
        <p:txBody>
          <a:bodyPr wrap="square" rtlCol="0">
            <a:spAutoFit/>
          </a:bodyPr>
          <a:lstStyle/>
          <a:p>
            <a:r>
              <a:rPr lang="en-US" sz="2600" dirty="0">
                <a:solidFill>
                  <a:srgbClr val="7030A0"/>
                </a:solidFill>
              </a:rPr>
              <a:t>Blind Dictionary Learning : </a:t>
            </a:r>
          </a:p>
          <a:p>
            <a:pPr marL="285750" indent="-285750">
              <a:buFont typeface="Arial" panose="020B0604020202020204" pitchFamily="34" charset="0"/>
              <a:buChar char="•"/>
            </a:pPr>
            <a:endParaRPr lang="en-US" dirty="0"/>
          </a:p>
          <a:p>
            <a:pPr marL="285750" indent="-285750">
              <a:buClr>
                <a:schemeClr val="tx1"/>
              </a:buClr>
              <a:buFont typeface="Arial" panose="020B0604020202020204" pitchFamily="34" charset="0"/>
              <a:buChar char="•"/>
            </a:pPr>
            <a:r>
              <a:rPr lang="en-US" dirty="0"/>
              <a:t>	Extract image patches of size </a:t>
            </a:r>
            <a:r>
              <a:rPr lang="en-US" dirty="0">
                <a:solidFill>
                  <a:srgbClr val="0070C0"/>
                </a:solidFill>
              </a:rPr>
              <a:t>psz </a:t>
            </a:r>
            <a:r>
              <a:rPr lang="en-US" i="1" dirty="0">
                <a:solidFill>
                  <a:srgbClr val="0070C0"/>
                </a:solidFill>
              </a:rPr>
              <a:t>x </a:t>
            </a:r>
            <a:r>
              <a:rPr lang="en-US" dirty="0">
                <a:solidFill>
                  <a:srgbClr val="0070C0"/>
                </a:solidFill>
              </a:rPr>
              <a:t>psz.</a:t>
            </a:r>
          </a:p>
          <a:p>
            <a:pPr marL="285750" indent="-285750">
              <a:buClr>
                <a:schemeClr val="tx1"/>
              </a:buClr>
              <a:buFont typeface="Arial" panose="020B0604020202020204" pitchFamily="34" charset="0"/>
              <a:buChar char="•"/>
            </a:pPr>
            <a:r>
              <a:rPr lang="en-US" i="1" dirty="0">
                <a:solidFill>
                  <a:srgbClr val="0070C0"/>
                </a:solidFill>
              </a:rPr>
              <a:t>   </a:t>
            </a:r>
            <a:r>
              <a:rPr lang="en-US" dirty="0"/>
              <a:t>Let </a:t>
            </a:r>
            <a:r>
              <a:rPr lang="en-US" dirty="0">
                <a:solidFill>
                  <a:srgbClr val="0070C0"/>
                </a:solidFill>
              </a:rPr>
              <a:t>N</a:t>
            </a:r>
            <a:r>
              <a:rPr lang="en-US" dirty="0"/>
              <a:t> be the total number of image patches under consideration</a:t>
            </a:r>
          </a:p>
          <a:p>
            <a:pPr marL="285750" indent="-285750">
              <a:buClr>
                <a:schemeClr val="tx1"/>
              </a:buClr>
              <a:buFont typeface="Arial" panose="020B0604020202020204" pitchFamily="34" charset="0"/>
              <a:buChar char="•"/>
            </a:pPr>
            <a:r>
              <a:rPr lang="en-US" i="1" dirty="0">
                <a:solidFill>
                  <a:srgbClr val="0070C0"/>
                </a:solidFill>
              </a:rPr>
              <a:t>   </a:t>
            </a:r>
            <a:r>
              <a:rPr lang="en-US" dirty="0"/>
              <a:t>Let </a:t>
            </a:r>
            <a:r>
              <a:rPr lang="en-US" dirty="0">
                <a:solidFill>
                  <a:srgbClr val="0070C0"/>
                </a:solidFill>
              </a:rPr>
              <a:t>L</a:t>
            </a:r>
            <a:r>
              <a:rPr lang="en-US" dirty="0"/>
              <a:t> be the total number of channels involved</a:t>
            </a:r>
          </a:p>
          <a:p>
            <a:pPr>
              <a:buClr>
                <a:schemeClr val="tx1"/>
              </a:buClr>
            </a:pPr>
            <a:endParaRPr lang="en-US" dirty="0"/>
          </a:p>
          <a:p>
            <a:pPr marL="285750" indent="-285750">
              <a:buClr>
                <a:schemeClr val="tx1"/>
              </a:buClr>
              <a:buFont typeface="Arial" panose="020B0604020202020204" pitchFamily="34" charset="0"/>
              <a:buChar char="•"/>
            </a:pPr>
            <a:r>
              <a:rPr lang="en-US" dirty="0"/>
              <a:t>   Arrange image patches into columns of matrix </a:t>
            </a:r>
            <a:r>
              <a:rPr lang="en-US" dirty="0">
                <a:solidFill>
                  <a:srgbClr val="FF0000"/>
                </a:solidFill>
              </a:rPr>
              <a:t>X </a:t>
            </a:r>
            <a:r>
              <a:rPr lang="en-US" dirty="0">
                <a:solidFill>
                  <a:srgbClr val="0070C0"/>
                </a:solidFill>
              </a:rPr>
              <a:t>[(psz*psz*L) </a:t>
            </a:r>
            <a:r>
              <a:rPr lang="en-US" i="1" dirty="0">
                <a:solidFill>
                  <a:srgbClr val="0070C0"/>
                </a:solidFill>
              </a:rPr>
              <a:t>x</a:t>
            </a:r>
            <a:r>
              <a:rPr lang="en-US" dirty="0">
                <a:solidFill>
                  <a:srgbClr val="0070C0"/>
                </a:solidFill>
              </a:rPr>
              <a:t> N] </a:t>
            </a:r>
            <a:endParaRPr lang="en-US" dirty="0">
              <a:solidFill>
                <a:srgbClr val="FF0000"/>
              </a:solidFill>
            </a:endParaRPr>
          </a:p>
          <a:p>
            <a:pPr marL="285750" indent="-285750">
              <a:buClr>
                <a:schemeClr val="tx1"/>
              </a:buClr>
              <a:buFont typeface="Arial" panose="020B0604020202020204" pitchFamily="34" charset="0"/>
              <a:buChar char="•"/>
            </a:pPr>
            <a:r>
              <a:rPr lang="en-US" dirty="0">
                <a:solidFill>
                  <a:srgbClr val="FF0000"/>
                </a:solidFill>
              </a:rPr>
              <a:t>	</a:t>
            </a:r>
            <a:r>
              <a:rPr lang="en-US" dirty="0"/>
              <a:t>Linear decomposition of X as </a:t>
            </a:r>
            <a:r>
              <a:rPr lang="en-US" dirty="0">
                <a:solidFill>
                  <a:srgbClr val="FF0000"/>
                </a:solidFill>
              </a:rPr>
              <a:t>X</a:t>
            </a:r>
            <a:r>
              <a:rPr lang="en-US" dirty="0"/>
              <a:t> </a:t>
            </a:r>
            <a:r>
              <a:rPr lang="en-US" dirty="0">
                <a:solidFill>
                  <a:srgbClr val="FF0000"/>
                </a:solidFill>
              </a:rPr>
              <a:t>~ AS	</a:t>
            </a:r>
          </a:p>
          <a:p>
            <a:pPr marL="285750" indent="-285750">
              <a:buClr>
                <a:schemeClr val="tx1"/>
              </a:buClr>
              <a:buFont typeface="Arial" panose="020B0604020202020204" pitchFamily="34" charset="0"/>
              <a:buChar char="•"/>
            </a:pPr>
            <a:r>
              <a:rPr lang="en-US" dirty="0">
                <a:solidFill>
                  <a:srgbClr val="FF0000"/>
                </a:solidFill>
              </a:rPr>
              <a:t>	A </a:t>
            </a:r>
            <a:r>
              <a:rPr lang="en-US" dirty="0">
                <a:solidFill>
                  <a:srgbClr val="0070C0"/>
                </a:solidFill>
              </a:rPr>
              <a:t>[(psz*psz*L) </a:t>
            </a:r>
            <a:r>
              <a:rPr lang="en-US" i="1" dirty="0">
                <a:solidFill>
                  <a:srgbClr val="0070C0"/>
                </a:solidFill>
              </a:rPr>
              <a:t>x</a:t>
            </a:r>
            <a:r>
              <a:rPr lang="en-US" dirty="0">
                <a:solidFill>
                  <a:srgbClr val="0070C0"/>
                </a:solidFill>
              </a:rPr>
              <a:t> l] </a:t>
            </a:r>
            <a:r>
              <a:rPr lang="en-US" dirty="0"/>
              <a:t>represents the </a:t>
            </a:r>
            <a:r>
              <a:rPr lang="en-US" i="1" dirty="0"/>
              <a:t>dictionary</a:t>
            </a:r>
            <a:r>
              <a:rPr lang="en-US" i="1" dirty="0">
                <a:solidFill>
                  <a:srgbClr val="FF0000"/>
                </a:solidFill>
              </a:rPr>
              <a:t> </a:t>
            </a:r>
            <a:r>
              <a:rPr lang="en-US" i="1" dirty="0"/>
              <a:t>matrix, </a:t>
            </a:r>
            <a:r>
              <a:rPr lang="en-US" dirty="0"/>
              <a:t>where each column</a:t>
            </a:r>
            <a:r>
              <a:rPr lang="en-US" i="1" dirty="0"/>
              <a:t> </a:t>
            </a:r>
            <a:r>
              <a:rPr lang="en-US" dirty="0"/>
              <a:t>depicts a </a:t>
            </a:r>
            <a:r>
              <a:rPr lang="en-US" i="1" dirty="0">
                <a:solidFill>
                  <a:srgbClr val="FF0000"/>
                </a:solidFill>
              </a:rPr>
              <a:t>feature 	vector</a:t>
            </a:r>
          </a:p>
          <a:p>
            <a:pPr marL="285750" indent="-285750">
              <a:buClr>
                <a:schemeClr val="tx1"/>
              </a:buClr>
              <a:buFont typeface="Arial" panose="020B0604020202020204" pitchFamily="34" charset="0"/>
              <a:buChar char="•"/>
            </a:pPr>
            <a:r>
              <a:rPr lang="en-US" i="1" dirty="0">
                <a:solidFill>
                  <a:srgbClr val="FF0000"/>
                </a:solidFill>
              </a:rPr>
              <a:t>	</a:t>
            </a:r>
            <a:r>
              <a:rPr lang="en-US" dirty="0">
                <a:solidFill>
                  <a:srgbClr val="FF0000"/>
                </a:solidFill>
              </a:rPr>
              <a:t>S  </a:t>
            </a:r>
            <a:r>
              <a:rPr lang="en-US" dirty="0">
                <a:solidFill>
                  <a:srgbClr val="0070C0"/>
                </a:solidFill>
              </a:rPr>
              <a:t>[l </a:t>
            </a:r>
            <a:r>
              <a:rPr lang="en-US" i="1" dirty="0">
                <a:solidFill>
                  <a:srgbClr val="0070C0"/>
                </a:solidFill>
              </a:rPr>
              <a:t>x</a:t>
            </a:r>
            <a:r>
              <a:rPr lang="en-US" dirty="0">
                <a:solidFill>
                  <a:srgbClr val="0070C0"/>
                </a:solidFill>
              </a:rPr>
              <a:t> N]</a:t>
            </a:r>
            <a:r>
              <a:rPr lang="en-US" dirty="0">
                <a:solidFill>
                  <a:srgbClr val="FF0000"/>
                </a:solidFill>
              </a:rPr>
              <a:t> </a:t>
            </a:r>
            <a:r>
              <a:rPr lang="en-US" dirty="0"/>
              <a:t>represents the </a:t>
            </a:r>
            <a:r>
              <a:rPr lang="en-US" i="1" dirty="0"/>
              <a:t>coefficients matrix, </a:t>
            </a:r>
            <a:r>
              <a:rPr lang="en-US" dirty="0"/>
              <a:t>where each column represents </a:t>
            </a:r>
            <a:r>
              <a:rPr lang="en-US" i="1" dirty="0">
                <a:solidFill>
                  <a:srgbClr val="FF0000"/>
                </a:solidFill>
              </a:rPr>
              <a:t>coefficients</a:t>
            </a:r>
            <a:r>
              <a:rPr lang="en-US" dirty="0"/>
              <a:t> of  	each basis</a:t>
            </a:r>
            <a:r>
              <a:rPr lang="en-US" i="1" dirty="0"/>
              <a:t> </a:t>
            </a:r>
            <a:r>
              <a:rPr lang="en-US" dirty="0"/>
              <a:t>vector in the input vector</a:t>
            </a:r>
          </a:p>
          <a:p>
            <a:pPr marL="285750" indent="-285750">
              <a:buClr>
                <a:schemeClr val="tx1"/>
              </a:buClr>
              <a:buFont typeface="Arial" panose="020B0604020202020204" pitchFamily="34" charset="0"/>
              <a:buChar char="•"/>
            </a:pPr>
            <a:endParaRPr lang="en-US" dirty="0"/>
          </a:p>
          <a:p>
            <a:pPr>
              <a:buClr>
                <a:schemeClr val="tx1"/>
              </a:buClr>
            </a:pPr>
            <a:r>
              <a:rPr lang="en-US" dirty="0"/>
              <a:t>	</a:t>
            </a:r>
            <a:endParaRPr lang="en-US" dirty="0">
              <a:solidFill>
                <a:srgbClr val="FF0000"/>
              </a:solidFill>
            </a:endParaRPr>
          </a:p>
          <a:p>
            <a:pPr>
              <a:buClr>
                <a:schemeClr val="tx1"/>
              </a:buClr>
            </a:pPr>
            <a:endParaRPr lang="en-IN" i="1" dirty="0"/>
          </a:p>
        </p:txBody>
      </p:sp>
    </p:spTree>
    <p:extLst>
      <p:ext uri="{BB962C8B-B14F-4D97-AF65-F5344CB8AC3E}">
        <p14:creationId xmlns:p14="http://schemas.microsoft.com/office/powerpoint/2010/main" val="2324518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B37E-8811-4F2E-8259-20538F62D015}"/>
              </a:ext>
            </a:extLst>
          </p:cNvPr>
          <p:cNvSpPr>
            <a:spLocks noGrp="1"/>
          </p:cNvSpPr>
          <p:nvPr>
            <p:ph type="title"/>
          </p:nvPr>
        </p:nvSpPr>
        <p:spPr>
          <a:xfrm>
            <a:off x="677334" y="609600"/>
            <a:ext cx="8596668" cy="725905"/>
          </a:xfrm>
        </p:spPr>
        <p:txBody>
          <a:bodyPr/>
          <a:lstStyle/>
          <a:p>
            <a:r>
              <a:rPr lang="en-US" dirty="0"/>
              <a:t>Additional constraints…</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84D41BE-486B-4C41-9EE9-FE91F65DDE8C}"/>
                  </a:ext>
                </a:extLst>
              </p:cNvPr>
              <p:cNvSpPr txBox="1"/>
              <p:nvPr/>
            </p:nvSpPr>
            <p:spPr>
              <a:xfrm>
                <a:off x="677334" y="1588168"/>
                <a:ext cx="10247340" cy="4125553"/>
              </a:xfrm>
              <a:prstGeom prst="rect">
                <a:avLst/>
              </a:prstGeom>
              <a:noFill/>
            </p:spPr>
            <p:txBody>
              <a:bodyPr wrap="square" rtlCol="0">
                <a:spAutoFit/>
              </a:bodyPr>
              <a:lstStyle/>
              <a:p>
                <a:pPr>
                  <a:buClr>
                    <a:schemeClr val="tx1"/>
                  </a:buClr>
                </a:pPr>
                <a:r>
                  <a:rPr lang="en-US" dirty="0">
                    <a:solidFill>
                      <a:srgbClr val="7030A0"/>
                    </a:solidFill>
                  </a:rPr>
                  <a:t>NNSC</a:t>
                </a:r>
                <a:r>
                  <a:rPr lang="en-US" dirty="0"/>
                  <a:t> : impose </a:t>
                </a:r>
                <a:r>
                  <a:rPr lang="en-US" i="1" dirty="0"/>
                  <a:t>sparsity constraint</a:t>
                </a:r>
                <a:r>
                  <a:rPr lang="en-US" dirty="0"/>
                  <a:t> on </a:t>
                </a:r>
                <a:r>
                  <a:rPr lang="en-US" dirty="0">
                    <a:solidFill>
                      <a:srgbClr val="FF0000"/>
                    </a:solidFill>
                  </a:rPr>
                  <a:t>S</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		</a:t>
                </a:r>
                <a14:m>
                  <m:oMath xmlns:m="http://schemas.openxmlformats.org/officeDocument/2006/math">
                    <m:sSub>
                      <m:sSubPr>
                        <m:ctrlPr>
                          <a:rPr lang="en-US" sz="2600" i="1" smtClean="0">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𝑆</m:t>
                        </m:r>
                      </m:e>
                      <m:sub>
                        <m:r>
                          <a:rPr lang="en-US" sz="2600" i="1">
                            <a:solidFill>
                              <a:schemeClr val="tx1"/>
                            </a:solidFill>
                            <a:latin typeface="Cambria Math" panose="02040503050406030204" pitchFamily="18" charset="0"/>
                          </a:rPr>
                          <m:t>𝑖𝑗</m:t>
                        </m:r>
                      </m:sub>
                    </m:sSub>
                    <m:r>
                      <a:rPr lang="en-US" sz="2600" i="1">
                        <a:solidFill>
                          <a:schemeClr val="tx1"/>
                        </a:solidFill>
                        <a:latin typeface="Cambria Math" panose="02040503050406030204" pitchFamily="18" charset="0"/>
                      </a:rPr>
                      <m:t>≥0</m:t>
                    </m:r>
                  </m:oMath>
                </a14:m>
                <a:r>
                  <a:rPr lang="en-US" sz="2600" dirty="0">
                    <a:solidFill>
                      <a:schemeClr val="tx1"/>
                    </a:solidFill>
                  </a:rPr>
                  <a:t> , </a:t>
                </a:r>
                <a14:m>
                  <m:oMath xmlns:m="http://schemas.openxmlformats.org/officeDocument/2006/math">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𝐴</m:t>
                        </m:r>
                      </m:e>
                      <m:sub>
                        <m:r>
                          <a:rPr lang="en-US" sz="2600" i="1">
                            <a:solidFill>
                              <a:schemeClr val="tx1"/>
                            </a:solidFill>
                            <a:latin typeface="Cambria Math" panose="02040503050406030204" pitchFamily="18" charset="0"/>
                          </a:rPr>
                          <m:t>𝑖𝑗</m:t>
                        </m:r>
                      </m:sub>
                    </m:sSub>
                    <m:r>
                      <a:rPr lang="en-US" sz="2600" i="1">
                        <a:solidFill>
                          <a:schemeClr val="tx1"/>
                        </a:solidFill>
                        <a:latin typeface="Cambria Math" panose="02040503050406030204" pitchFamily="18" charset="0"/>
                      </a:rPr>
                      <m:t>≥0</m:t>
                    </m:r>
                  </m:oMath>
                </a14:m>
                <a:r>
                  <a:rPr lang="en-US" sz="2600" dirty="0">
                    <a:solidFill>
                      <a:schemeClr val="tx1"/>
                    </a:solidFill>
                  </a:rPr>
                  <a:t> , </a:t>
                </a:r>
                <a14:m>
                  <m:oMath xmlns:m="http://schemas.openxmlformats.org/officeDocument/2006/math">
                    <m:d>
                      <m:dPr>
                        <m:begChr m:val="‖"/>
                        <m:endChr m:val="‖"/>
                        <m:ctrlPr>
                          <a:rPr lang="en-US" sz="2600" i="1">
                            <a:solidFill>
                              <a:schemeClr val="tx1"/>
                            </a:solidFill>
                            <a:latin typeface="Cambria Math" panose="02040503050406030204" pitchFamily="18" charset="0"/>
                          </a:rPr>
                        </m:ctrlPr>
                      </m:dPr>
                      <m:e>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𝐴</m:t>
                            </m:r>
                          </m:e>
                          <m:sub>
                            <m:r>
                              <a:rPr lang="en-US" sz="2600" i="1">
                                <a:solidFill>
                                  <a:schemeClr val="tx1"/>
                                </a:solidFill>
                                <a:latin typeface="Cambria Math" panose="02040503050406030204" pitchFamily="18" charset="0"/>
                              </a:rPr>
                              <m:t>𝑖</m:t>
                            </m:r>
                          </m:sub>
                        </m:sSub>
                      </m:e>
                    </m:d>
                    <m:r>
                      <a:rPr lang="en-US" sz="2600" i="1">
                        <a:solidFill>
                          <a:schemeClr val="tx1"/>
                        </a:solidFill>
                        <a:latin typeface="Cambria Math" panose="02040503050406030204" pitchFamily="18" charset="0"/>
                      </a:rPr>
                      <m:t>=1</m:t>
                    </m:r>
                  </m:oMath>
                </a14:m>
                <a:endParaRPr lang="en-US" sz="2600" dirty="0"/>
              </a:p>
              <a:p>
                <a:pPr>
                  <a:buClr>
                    <a:schemeClr val="tx1"/>
                  </a:buClr>
                </a:pPr>
                <a:endParaRPr lang="en-US" dirty="0"/>
              </a:p>
              <a:p>
                <a:pPr>
                  <a:buClr>
                    <a:schemeClr val="tx1"/>
                  </a:buClr>
                </a:pPr>
                <a:r>
                  <a:rPr lang="en-US" dirty="0"/>
                  <a:t>	All elements of A, S should be </a:t>
                </a:r>
                <a:r>
                  <a:rPr lang="en-US" dirty="0">
                    <a:solidFill>
                      <a:srgbClr val="0070C0"/>
                    </a:solidFill>
                  </a:rPr>
                  <a:t>non-negative</a:t>
                </a:r>
                <a:r>
                  <a:rPr lang="en-US" dirty="0"/>
                  <a:t>. Columns of A should be of </a:t>
                </a:r>
                <a:r>
                  <a:rPr lang="en-US" dirty="0">
                    <a:solidFill>
                      <a:srgbClr val="0070C0"/>
                    </a:solidFill>
                  </a:rPr>
                  <a:t>unit norm</a:t>
                </a:r>
              </a:p>
              <a:p>
                <a:pPr>
                  <a:buClr>
                    <a:schemeClr val="tx1"/>
                  </a:buClr>
                </a:pPr>
                <a:endParaRPr lang="en-US" dirty="0"/>
              </a:p>
              <a:p>
                <a:pPr>
                  <a:buClr>
                    <a:schemeClr val="tx1"/>
                  </a:buClr>
                </a:pPr>
                <a:r>
                  <a:rPr lang="en-US" dirty="0"/>
                  <a:t>	Typical choice for </a:t>
                </a:r>
                <a:r>
                  <a:rPr lang="en-US" i="1" dirty="0">
                    <a:solidFill>
                      <a:srgbClr val="FF0000"/>
                    </a:solidFill>
                  </a:rPr>
                  <a:t>f : f(s) = </a:t>
                </a:r>
                <a:r>
                  <a:rPr lang="en-US" dirty="0">
                    <a:solidFill>
                      <a:srgbClr val="FF0000"/>
                    </a:solidFill>
                  </a:rPr>
                  <a:t>|S|</a:t>
                </a:r>
              </a:p>
              <a:p>
                <a:pPr>
                  <a:buClr>
                    <a:schemeClr val="tx1"/>
                  </a:buClr>
                </a:pPr>
                <a:endParaRPr lang="en-US" dirty="0">
                  <a:solidFill>
                    <a:srgbClr val="FF0000"/>
                  </a:solidFill>
                </a:endParaRPr>
              </a:p>
              <a:p>
                <a:pPr>
                  <a:buClr>
                    <a:schemeClr val="tx1"/>
                  </a:buClr>
                </a:pPr>
                <a:r>
                  <a:rPr lang="en-US" dirty="0">
                    <a:solidFill>
                      <a:srgbClr val="FF0000"/>
                    </a:solidFill>
                  </a:rPr>
                  <a:t>	</a:t>
                </a:r>
                <a:r>
                  <a:rPr lang="el-GR" dirty="0">
                    <a:solidFill>
                      <a:srgbClr val="FF0000"/>
                    </a:solidFill>
                  </a:rPr>
                  <a:t>λ</a:t>
                </a:r>
                <a:r>
                  <a:rPr lang="en-US" dirty="0">
                    <a:solidFill>
                      <a:srgbClr val="FF0000"/>
                    </a:solidFill>
                  </a:rPr>
                  <a:t> </a:t>
                </a:r>
                <a:r>
                  <a:rPr lang="en-US" dirty="0"/>
                  <a:t>balances tradeoff between </a:t>
                </a:r>
                <a:r>
                  <a:rPr lang="en-US" i="1" dirty="0"/>
                  <a:t>reconstruction error</a:t>
                </a:r>
                <a:r>
                  <a:rPr lang="en-US" dirty="0"/>
                  <a:t> and </a:t>
                </a:r>
                <a:r>
                  <a:rPr lang="en-US" i="1" dirty="0"/>
                  <a:t>sparsity</a:t>
                </a:r>
                <a:endParaRPr lang="en-IN" i="1" dirty="0"/>
              </a:p>
              <a:p>
                <a:endParaRPr lang="en-US" dirty="0"/>
              </a:p>
              <a:p>
                <a:endParaRPr lang="en-US" dirty="0"/>
              </a:p>
            </p:txBody>
          </p:sp>
        </mc:Choice>
        <mc:Fallback xmlns="">
          <p:sp>
            <p:nvSpPr>
              <p:cNvPr id="3" name="TextBox 2">
                <a:extLst>
                  <a:ext uri="{FF2B5EF4-FFF2-40B4-BE49-F238E27FC236}">
                    <a16:creationId xmlns:a16="http://schemas.microsoft.com/office/drawing/2014/main" id="{884D41BE-486B-4C41-9EE9-FE91F65DDE8C}"/>
                  </a:ext>
                </a:extLst>
              </p:cNvPr>
              <p:cNvSpPr txBox="1">
                <a:spLocks noRot="1" noChangeAspect="1" noMove="1" noResize="1" noEditPoints="1" noAdjustHandles="1" noChangeArrowheads="1" noChangeShapeType="1" noTextEdit="1"/>
              </p:cNvSpPr>
              <p:nvPr/>
            </p:nvSpPr>
            <p:spPr>
              <a:xfrm>
                <a:off x="677334" y="1588168"/>
                <a:ext cx="10247340" cy="4125553"/>
              </a:xfrm>
              <a:prstGeom prst="rect">
                <a:avLst/>
              </a:prstGeom>
              <a:blipFill>
                <a:blip r:embed="rId3"/>
                <a:stretch>
                  <a:fillRect l="-476" t="-1036"/>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5AB612C4-D90F-447C-9136-553280A13AFD}"/>
              </a:ext>
            </a:extLst>
          </p:cNvPr>
          <p:cNvPicPr>
            <a:picLocks noChangeAspect="1"/>
          </p:cNvPicPr>
          <p:nvPr/>
        </p:nvPicPr>
        <p:blipFill>
          <a:blip r:embed="rId4"/>
          <a:stretch>
            <a:fillRect/>
          </a:stretch>
        </p:blipFill>
        <p:spPr>
          <a:xfrm>
            <a:off x="1007349" y="2063928"/>
            <a:ext cx="6042847" cy="953324"/>
          </a:xfrm>
          <a:prstGeom prst="rect">
            <a:avLst/>
          </a:prstGeom>
        </p:spPr>
      </p:pic>
    </p:spTree>
    <p:extLst>
      <p:ext uri="{BB962C8B-B14F-4D97-AF65-F5344CB8AC3E}">
        <p14:creationId xmlns:p14="http://schemas.microsoft.com/office/powerpoint/2010/main" val="416569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2471-F186-4F36-BC68-FAF64C1CD770}"/>
              </a:ext>
            </a:extLst>
          </p:cNvPr>
          <p:cNvSpPr>
            <a:spLocks noGrp="1"/>
          </p:cNvSpPr>
          <p:nvPr>
            <p:ph type="title"/>
          </p:nvPr>
        </p:nvSpPr>
        <p:spPr>
          <a:xfrm>
            <a:off x="677334" y="597568"/>
            <a:ext cx="8596668" cy="810126"/>
          </a:xfrm>
        </p:spPr>
        <p:txBody>
          <a:bodyPr/>
          <a:lstStyle/>
          <a:p>
            <a:r>
              <a:rPr lang="en-US" dirty="0"/>
              <a:t>What is Blind Dictionary Learning?</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AE1F21-A1C6-469D-8A84-CC578D06B225}"/>
                  </a:ext>
                </a:extLst>
              </p:cNvPr>
              <p:cNvSpPr txBox="1"/>
              <p:nvPr/>
            </p:nvSpPr>
            <p:spPr>
              <a:xfrm>
                <a:off x="677334" y="1564105"/>
                <a:ext cx="10596255" cy="4595489"/>
              </a:xfrm>
              <a:prstGeom prst="rect">
                <a:avLst/>
              </a:prstGeom>
              <a:noFill/>
            </p:spPr>
            <p:txBody>
              <a:bodyPr wrap="square" rtlCol="0">
                <a:spAutoFit/>
              </a:bodyPr>
              <a:lstStyle/>
              <a:p>
                <a:r>
                  <a:rPr lang="en-US" sz="2400" dirty="0">
                    <a:solidFill>
                      <a:srgbClr val="7030A0"/>
                    </a:solidFill>
                  </a:rPr>
                  <a:t>Static Dictionary Learning : </a:t>
                </a:r>
              </a:p>
              <a:p>
                <a:endParaRPr lang="en-US" sz="2400" dirty="0">
                  <a:solidFill>
                    <a:srgbClr val="7030A0"/>
                  </a:solidFill>
                </a:endParaRPr>
              </a:p>
              <a:p>
                <a:pPr marL="285750" indent="-285750">
                  <a:buFont typeface="Arial" panose="020B0604020202020204" pitchFamily="34" charset="0"/>
                  <a:buChar char="•"/>
                </a:pPr>
                <a:r>
                  <a:rPr lang="en-US" dirty="0"/>
                  <a:t>	Learn </a:t>
                </a:r>
                <a:r>
                  <a:rPr lang="en-US" dirty="0">
                    <a:solidFill>
                      <a:srgbClr val="FF0000"/>
                    </a:solidFill>
                  </a:rPr>
                  <a:t>A</a:t>
                </a:r>
                <a:r>
                  <a:rPr lang="en-US" dirty="0"/>
                  <a:t> on a set of representative images.</a:t>
                </a:r>
              </a:p>
              <a:p>
                <a:pPr marL="285750" indent="-285750">
                  <a:buFont typeface="Arial" panose="020B0604020202020204" pitchFamily="34" charset="0"/>
                  <a:buChar char="•"/>
                </a:pPr>
                <a:r>
                  <a:rPr lang="en-US" dirty="0"/>
                  <a:t>	Use above A to infer </a:t>
                </a:r>
                <a:r>
                  <a:rPr lang="en-US" dirty="0">
                    <a:solidFill>
                      <a:srgbClr val="FF0000"/>
                    </a:solidFill>
                  </a:rPr>
                  <a:t>S</a:t>
                </a:r>
                <a:r>
                  <a:rPr lang="en-US" dirty="0"/>
                  <a:t> for given test image</a:t>
                </a:r>
              </a:p>
              <a:p>
                <a:pPr marL="285750" indent="-285750">
                  <a:buFont typeface="Arial" panose="020B0604020202020204" pitchFamily="34" charset="0"/>
                  <a:buChar char="•"/>
                </a:pPr>
                <a:endParaRPr lang="en-US" dirty="0"/>
              </a:p>
              <a:p>
                <a:r>
                  <a:rPr lang="en-US" dirty="0"/>
                  <a:t>	J(S) = </a:t>
                </a:r>
                <a14:m>
                  <m:oMath xmlns:m="http://schemas.openxmlformats.org/officeDocument/2006/math">
                    <m:nary>
                      <m:naryPr>
                        <m:chr m:val="∑"/>
                        <m:limLoc m:val="undOvr"/>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𝑖</m:t>
                        </m:r>
                      </m:sub>
                      <m:sup/>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𝐴</m:t>
                                    </m:r>
                                  </m:e>
                                </m:acc>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𝑖</m:t>
                                    </m:r>
                                  </m:sub>
                                </m:sSub>
                              </m:e>
                            </m:d>
                          </m:e>
                          <m:sup>
                            <m:r>
                              <a:rPr lang="en-US" i="1" smtClean="0">
                                <a:latin typeface="Cambria Math" panose="02040503050406030204" pitchFamily="18" charset="0"/>
                              </a:rPr>
                              <m:t>2</m:t>
                            </m:r>
                          </m:sup>
                        </m:sSup>
                      </m:e>
                    </m:nary>
                    <m:r>
                      <a:rPr lang="en-US" i="1" smtClean="0">
                        <a:latin typeface="Cambria Math" panose="02040503050406030204" pitchFamily="18" charset="0"/>
                      </a:rPr>
                      <m:t>+</m:t>
                    </m:r>
                    <m:r>
                      <a:rPr lang="en-US" i="1" smtClean="0">
                        <a:latin typeface="Cambria Math" panose="02040503050406030204" pitchFamily="18" charset="0"/>
                      </a:rPr>
                      <m:t>𝜆</m:t>
                    </m:r>
                    <m:nary>
                      <m:naryPr>
                        <m:chr m:val="∑"/>
                        <m:limLoc m:val="undOvr"/>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𝑖𝑗</m:t>
                        </m:r>
                      </m:sub>
                      <m:sup/>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𝑖𝑗</m:t>
                                </m:r>
                              </m:sub>
                            </m:sSub>
                          </m:e>
                        </m:d>
                      </m:e>
                    </m:nary>
                  </m:oMath>
                </a14:m>
                <a:endParaRPr lang="en-US" dirty="0"/>
              </a:p>
              <a:p>
                <a:endParaRPr lang="en-US" sz="2400" dirty="0">
                  <a:solidFill>
                    <a:srgbClr val="7030A0"/>
                  </a:solidFill>
                </a:endParaRPr>
              </a:p>
              <a:p>
                <a:r>
                  <a:rPr lang="en-US" sz="2400" dirty="0">
                    <a:solidFill>
                      <a:srgbClr val="7030A0"/>
                    </a:solidFill>
                  </a:rPr>
                  <a:t>Blind Dictionary Learning :</a:t>
                </a:r>
                <a:r>
                  <a:rPr lang="en-US" dirty="0"/>
                  <a:t> </a:t>
                </a:r>
              </a:p>
              <a:p>
                <a:endParaRPr lang="en-US" dirty="0"/>
              </a:p>
              <a:p>
                <a:r>
                  <a:rPr lang="en-US" dirty="0"/>
                  <a:t>	Learn </a:t>
                </a:r>
                <a:r>
                  <a:rPr lang="en-US" dirty="0">
                    <a:solidFill>
                      <a:srgbClr val="FF0000"/>
                    </a:solidFill>
                  </a:rPr>
                  <a:t>A, S</a:t>
                </a:r>
                <a:r>
                  <a:rPr lang="en-US" dirty="0"/>
                  <a:t> simultaneously on the same image</a:t>
                </a:r>
              </a:p>
              <a:p>
                <a:endParaRPr lang="en-US" dirty="0"/>
              </a:p>
              <a:p>
                <a:r>
                  <a:rPr lang="en-US" dirty="0"/>
                  <a:t>	J(A, S) = </a:t>
                </a:r>
                <a14:m>
                  <m:oMath xmlns:m="http://schemas.openxmlformats.org/officeDocument/2006/math">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𝑖</m:t>
                        </m:r>
                      </m:sub>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𝐴</m:t>
                                    </m:r>
                                  </m:e>
                                </m:acc>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r>
                      <a:rPr lang="en-US" i="1">
                        <a:latin typeface="Cambria Math" panose="02040503050406030204" pitchFamily="18" charset="0"/>
                      </a:rPr>
                      <m:t>+</m:t>
                    </m:r>
                    <m:r>
                      <a:rPr lang="en-US" i="1">
                        <a:latin typeface="Cambria Math" panose="02040503050406030204" pitchFamily="18" charset="0"/>
                      </a:rPr>
                      <m:t>𝜆</m:t>
                    </m:r>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𝑖𝑗</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𝑖𝑗</m:t>
                                </m:r>
                              </m:sub>
                            </m:sSub>
                          </m:e>
                        </m:d>
                      </m:e>
                    </m:nary>
                  </m:oMath>
                </a14:m>
                <a:endParaRPr lang="en-US" dirty="0"/>
              </a:p>
              <a:p>
                <a:r>
                  <a:rPr lang="en-US" dirty="0"/>
                  <a:t>					</a:t>
                </a:r>
                <a:endParaRPr lang="en-IN" dirty="0"/>
              </a:p>
            </p:txBody>
          </p:sp>
        </mc:Choice>
        <mc:Fallback xmlns="">
          <p:sp>
            <p:nvSpPr>
              <p:cNvPr id="3" name="TextBox 2">
                <a:extLst>
                  <a:ext uri="{FF2B5EF4-FFF2-40B4-BE49-F238E27FC236}">
                    <a16:creationId xmlns:a16="http://schemas.microsoft.com/office/drawing/2014/main" id="{62AE1F21-A1C6-469D-8A84-CC578D06B225}"/>
                  </a:ext>
                </a:extLst>
              </p:cNvPr>
              <p:cNvSpPr txBox="1">
                <a:spLocks noRot="1" noChangeAspect="1" noMove="1" noResize="1" noEditPoints="1" noAdjustHandles="1" noChangeArrowheads="1" noChangeShapeType="1" noTextEdit="1"/>
              </p:cNvSpPr>
              <p:nvPr/>
            </p:nvSpPr>
            <p:spPr>
              <a:xfrm>
                <a:off x="677334" y="1564105"/>
                <a:ext cx="10596255" cy="4595489"/>
              </a:xfrm>
              <a:prstGeom prst="rect">
                <a:avLst/>
              </a:prstGeom>
              <a:blipFill>
                <a:blip r:embed="rId3"/>
                <a:stretch>
                  <a:fillRect l="-863" t="-1062"/>
                </a:stretch>
              </a:blipFill>
            </p:spPr>
            <p:txBody>
              <a:bodyPr/>
              <a:lstStyle/>
              <a:p>
                <a:r>
                  <a:rPr lang="en-IN">
                    <a:noFill/>
                  </a:rPr>
                  <a:t> </a:t>
                </a:r>
              </a:p>
            </p:txBody>
          </p:sp>
        </mc:Fallback>
      </mc:AlternateContent>
    </p:spTree>
    <p:extLst>
      <p:ext uri="{BB962C8B-B14F-4D97-AF65-F5344CB8AC3E}">
        <p14:creationId xmlns:p14="http://schemas.microsoft.com/office/powerpoint/2010/main" val="3019136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694B-D898-47A0-BF65-BF97683406B8}"/>
              </a:ext>
            </a:extLst>
          </p:cNvPr>
          <p:cNvSpPr>
            <a:spLocks noGrp="1"/>
          </p:cNvSpPr>
          <p:nvPr>
            <p:ph type="title"/>
          </p:nvPr>
        </p:nvSpPr>
        <p:spPr>
          <a:xfrm>
            <a:off x="677334" y="609600"/>
            <a:ext cx="8596668" cy="605589"/>
          </a:xfrm>
        </p:spPr>
        <p:txBody>
          <a:bodyPr>
            <a:normAutofit fontScale="90000"/>
          </a:bodyPr>
          <a:lstStyle/>
          <a:p>
            <a:r>
              <a:rPr lang="en-US" dirty="0"/>
              <a:t>Mask for each patch..</a:t>
            </a:r>
            <a:endParaRPr lang="en-IN"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FE3838F-88FB-4B7A-A690-74129AD438E5}"/>
                  </a:ext>
                </a:extLst>
              </p:cNvPr>
              <p:cNvSpPr txBox="1"/>
              <p:nvPr/>
            </p:nvSpPr>
            <p:spPr>
              <a:xfrm>
                <a:off x="677334" y="1311441"/>
                <a:ext cx="10042803" cy="5026376"/>
              </a:xfrm>
              <a:prstGeom prst="rect">
                <a:avLst/>
              </a:prstGeom>
              <a:noFill/>
            </p:spPr>
            <p:txBody>
              <a:bodyPr wrap="square" rtlCol="0">
                <a:spAutoFit/>
              </a:bodyPr>
              <a:lstStyle/>
              <a:p>
                <a:r>
                  <a:rPr lang="en-US" dirty="0"/>
                  <a:t>Given </a:t>
                </a:r>
                <a:r>
                  <a:rPr lang="en-US" dirty="0">
                    <a:solidFill>
                      <a:srgbClr val="7030A0"/>
                    </a:solidFill>
                  </a:rPr>
                  <a:t>randomly sampled</a:t>
                </a:r>
                <a:r>
                  <a:rPr lang="en-US" dirty="0"/>
                  <a:t> input image,</a:t>
                </a:r>
              </a:p>
              <a:p>
                <a:endParaRPr lang="en-US" dirty="0"/>
              </a:p>
              <a:p>
                <a:pPr marL="285750" indent="-285750">
                  <a:buFont typeface="Arial" panose="020B0604020202020204" pitchFamily="34" charset="0"/>
                  <a:buChar char="•"/>
                </a:pPr>
                <a:r>
                  <a:rPr lang="en-US" dirty="0"/>
                  <a:t>	Different patches have different number of missing pixels, i.e., a patch might have   	         	all pixel spectral values recorded, while another might have over half of them  	           		missing</a:t>
                </a:r>
              </a:p>
              <a:p>
                <a:pPr marL="285750" indent="-285750">
                  <a:buFont typeface="Arial" panose="020B0604020202020204" pitchFamily="34" charset="0"/>
                  <a:buChar char="•"/>
                </a:pPr>
                <a:r>
                  <a:rPr lang="en-US" dirty="0"/>
                  <a:t>	Accounted for by using a mask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𝛷</m:t>
                        </m:r>
                      </m:e>
                      <m:sub>
                        <m:r>
                          <a:rPr lang="en-US" i="1" smtClean="0">
                            <a:latin typeface="Cambria Math" panose="02040503050406030204" pitchFamily="18" charset="0"/>
                          </a:rPr>
                          <m:t>𝑖</m:t>
                        </m:r>
                      </m:sub>
                    </m:sSub>
                    <m:r>
                      <a:rPr lang="en-US" b="0" i="1" smtClean="0">
                        <a:latin typeface="Cambria Math" panose="02040503050406030204" pitchFamily="18" charset="0"/>
                      </a:rPr>
                      <m:t> </m:t>
                    </m:r>
                  </m:oMath>
                </a14:m>
                <a:r>
                  <a:rPr lang="en-IN" dirty="0"/>
                  <a:t>for the </a:t>
                </a:r>
                <a:r>
                  <a:rPr lang="en-IN" dirty="0" err="1"/>
                  <a:t>i</a:t>
                </a:r>
                <a:r>
                  <a:rPr lang="en-IN" baseline="30000" dirty="0" err="1"/>
                  <a:t>th</a:t>
                </a:r>
                <a:r>
                  <a:rPr lang="en-IN" baseline="30000" dirty="0"/>
                  <a:t> </a:t>
                </a:r>
                <a:r>
                  <a:rPr lang="en-IN" dirty="0"/>
                  <a:t>patch</a:t>
                </a:r>
              </a:p>
              <a:p>
                <a:pPr marL="285750" indent="-285750">
                  <a:buFont typeface="Arial" panose="020B0604020202020204" pitchFamily="34" charset="0"/>
                  <a:buChar char="•"/>
                </a:pPr>
                <a:endParaRPr lang="en-US" dirty="0"/>
              </a:p>
              <a:p>
                <a:r>
                  <a:rPr lang="en-US" dirty="0"/>
                  <a:t>	</a:t>
                </a:r>
                <a:r>
                  <a:rPr lang="en-IN" sz="2400" dirty="0">
                    <a:solidFill>
                      <a:srgbClr val="7030A0"/>
                    </a:solidFill>
                  </a:rPr>
                  <a:t>Modified cost function for our problem hence evolves as :</a:t>
                </a:r>
                <a:endParaRPr lang="en-US" dirty="0"/>
              </a:p>
              <a:p>
                <a:r>
                  <a:rPr lang="en-US" dirty="0"/>
                  <a:t>	</a:t>
                </a:r>
                <a14:m>
                  <m:oMath xmlns:m="http://schemas.openxmlformats.org/officeDocument/2006/math">
                    <m:r>
                      <a:rPr lang="en-US" sz="3600" b="0" i="0" smtClean="0">
                        <a:latin typeface="Cambria Math" panose="02040503050406030204" pitchFamily="18" charset="0"/>
                      </a:rPr>
                      <m:t>  </m:t>
                    </m:r>
                    <m:r>
                      <a:rPr lang="en-US" sz="3600" b="0" i="1" smtClean="0">
                        <a:latin typeface="Cambria Math" panose="02040503050406030204" pitchFamily="18" charset="0"/>
                      </a:rPr>
                      <m:t>𝐽</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r>
                          <a:rPr lang="en-US" sz="3600" b="0" i="1" smtClean="0">
                            <a:latin typeface="Cambria Math" panose="02040503050406030204" pitchFamily="18" charset="0"/>
                          </a:rPr>
                          <m:t>, </m:t>
                        </m:r>
                        <m:r>
                          <a:rPr lang="en-US" sz="3600" b="0" i="1" smtClean="0">
                            <a:latin typeface="Cambria Math" panose="02040503050406030204" pitchFamily="18" charset="0"/>
                          </a:rPr>
                          <m:t>𝑆</m:t>
                        </m:r>
                      </m:e>
                    </m:d>
                    <m:r>
                      <a:rPr lang="en-US" sz="3600" b="0" i="1" smtClean="0">
                        <a:latin typeface="Cambria Math" panose="02040503050406030204" pitchFamily="18" charset="0"/>
                      </a:rPr>
                      <m:t>= </m:t>
                    </m:r>
                    <m:nary>
                      <m:naryPr>
                        <m:chr m:val="∑"/>
                        <m:limLoc m:val="undOvr"/>
                        <m:grow m:val="on"/>
                        <m:supHide m:val="on"/>
                        <m:ctrlPr>
                          <a:rPr lang="en-US" sz="3600" i="1" smtClean="0">
                            <a:latin typeface="Cambria Math" panose="02040503050406030204" pitchFamily="18" charset="0"/>
                          </a:rPr>
                        </m:ctrlPr>
                      </m:naryPr>
                      <m:sub>
                        <m:r>
                          <a:rPr lang="en-US" sz="3600" i="1" smtClean="0">
                            <a:latin typeface="Cambria Math" panose="02040503050406030204" pitchFamily="18" charset="0"/>
                          </a:rPr>
                          <m:t>𝑖</m:t>
                        </m:r>
                      </m:sub>
                      <m:sup/>
                      <m:e>
                        <m:sSup>
                          <m:sSupPr>
                            <m:ctrlPr>
                              <a:rPr lang="en-US" sz="3600" i="1" smtClean="0">
                                <a:latin typeface="Cambria Math" panose="02040503050406030204" pitchFamily="18" charset="0"/>
                              </a:rPr>
                            </m:ctrlPr>
                          </m:sSupPr>
                          <m:e>
                            <m:d>
                              <m:dPr>
                                <m:begChr m:val="|"/>
                                <m:endChr m:val="|"/>
                                <m:ctrlPr>
                                  <a:rPr lang="en-US" sz="3600" i="1" smtClean="0">
                                    <a:latin typeface="Cambria Math" panose="02040503050406030204" pitchFamily="18" charset="0"/>
                                  </a:rPr>
                                </m:ctrlPr>
                              </m:dPr>
                              <m:e>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𝑦</m:t>
                                    </m:r>
                                  </m:e>
                                  <m:sub>
                                    <m:r>
                                      <a:rPr lang="en-US" sz="3600" i="1" smtClean="0">
                                        <a:latin typeface="Cambria Math" panose="02040503050406030204" pitchFamily="18" charset="0"/>
                                      </a:rPr>
                                      <m:t>𝑖</m:t>
                                    </m:r>
                                  </m:sub>
                                </m:sSub>
                                <m:r>
                                  <a:rPr lang="en-US" sz="3600" i="1" smtClean="0">
                                    <a:latin typeface="Cambria Math" panose="02040503050406030204" pitchFamily="18" charset="0"/>
                                  </a:rPr>
                                  <m:t>−</m:t>
                                </m:r>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𝜙</m:t>
                                    </m:r>
                                  </m:e>
                                  <m:sub>
                                    <m:r>
                                      <a:rPr lang="en-US" sz="3600" i="1" smtClean="0">
                                        <a:latin typeface="Cambria Math" panose="02040503050406030204" pitchFamily="18" charset="0"/>
                                      </a:rPr>
                                      <m:t>𝑖</m:t>
                                    </m:r>
                                  </m:sub>
                                </m:sSub>
                                <m:r>
                                  <a:rPr lang="en-US" sz="3600" i="1" smtClean="0">
                                    <a:latin typeface="Cambria Math" panose="02040503050406030204" pitchFamily="18" charset="0"/>
                                  </a:rPr>
                                  <m:t>𝐴</m:t>
                                </m:r>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𝑠</m:t>
                                    </m:r>
                                  </m:e>
                                  <m:sub>
                                    <m:r>
                                      <a:rPr lang="en-US" sz="3600" i="1" smtClean="0">
                                        <a:latin typeface="Cambria Math" panose="02040503050406030204" pitchFamily="18" charset="0"/>
                                      </a:rPr>
                                      <m:t>𝑖</m:t>
                                    </m:r>
                                  </m:sub>
                                </m:sSub>
                              </m:e>
                            </m:d>
                          </m:e>
                          <m:sup>
                            <m:r>
                              <a:rPr lang="en-US" sz="3600" i="1" smtClean="0">
                                <a:latin typeface="Cambria Math" panose="02040503050406030204" pitchFamily="18" charset="0"/>
                              </a:rPr>
                              <m:t>2</m:t>
                            </m:r>
                          </m:sup>
                        </m:sSup>
                      </m:e>
                    </m:nary>
                    <m:r>
                      <a:rPr lang="en-US" sz="3600" i="1" smtClean="0">
                        <a:latin typeface="Cambria Math" panose="02040503050406030204" pitchFamily="18" charset="0"/>
                      </a:rPr>
                      <m:t>+</m:t>
                    </m:r>
                    <m:r>
                      <a:rPr lang="en-US" sz="3600" i="1" smtClean="0">
                        <a:latin typeface="Cambria Math" panose="02040503050406030204" pitchFamily="18" charset="0"/>
                      </a:rPr>
                      <m:t>𝜆</m:t>
                    </m:r>
                    <m:nary>
                      <m:naryPr>
                        <m:chr m:val="∑"/>
                        <m:limLoc m:val="undOvr"/>
                        <m:grow m:val="on"/>
                        <m:supHide m:val="on"/>
                        <m:ctrlPr>
                          <a:rPr lang="en-US" sz="3600" i="1" smtClean="0">
                            <a:latin typeface="Cambria Math" panose="02040503050406030204" pitchFamily="18" charset="0"/>
                          </a:rPr>
                        </m:ctrlPr>
                      </m:naryPr>
                      <m:sub>
                        <m:r>
                          <a:rPr lang="en-US" sz="3600" i="1" smtClean="0">
                            <a:latin typeface="Cambria Math" panose="02040503050406030204" pitchFamily="18" charset="0"/>
                          </a:rPr>
                          <m:t>𝑖𝑗</m:t>
                        </m:r>
                      </m:sub>
                      <m:sup/>
                      <m:e>
                        <m:d>
                          <m:dPr>
                            <m:begChr m:val="|"/>
                            <m:endChr m:val="|"/>
                            <m:ctrlPr>
                              <a:rPr lang="en-US" sz="3600" i="1" smtClean="0">
                                <a:latin typeface="Cambria Math" panose="02040503050406030204" pitchFamily="18" charset="0"/>
                              </a:rPr>
                            </m:ctrlPr>
                          </m:dPr>
                          <m:e>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𝑠</m:t>
                                </m:r>
                              </m:e>
                              <m:sub>
                                <m:r>
                                  <a:rPr lang="en-US" sz="3600" i="1" smtClean="0">
                                    <a:latin typeface="Cambria Math" panose="02040503050406030204" pitchFamily="18" charset="0"/>
                                  </a:rPr>
                                  <m:t>𝑖𝑗</m:t>
                                </m:r>
                              </m:sub>
                            </m:sSub>
                          </m:e>
                        </m:d>
                      </m:e>
                    </m:nary>
                  </m:oMath>
                </a14:m>
                <a:endParaRPr lang="en-US" sz="3600" dirty="0"/>
              </a:p>
              <a:p>
                <a:endParaRPr lang="en-US" sz="2000" dirty="0">
                  <a:solidFill>
                    <a:srgbClr val="FF0000"/>
                  </a:solidFill>
                </a:endParaRPr>
              </a:p>
              <a:p>
                <a:pPr lvl="1"/>
                <a:r>
                  <a:rPr lang="en-IN" sz="2000" dirty="0">
                    <a:solidFill>
                      <a:srgbClr val="FF0000"/>
                    </a:solidFill>
                  </a:rPr>
                  <a:t>y</a:t>
                </a:r>
                <a:r>
                  <a:rPr lang="en-IN" sz="2000" baseline="-25000" dirty="0">
                    <a:solidFill>
                      <a:srgbClr val="FF0000"/>
                    </a:solidFill>
                  </a:rPr>
                  <a:t>i</a:t>
                </a:r>
                <a:r>
                  <a:rPr lang="en-IN" sz="2000" dirty="0"/>
                  <a:t> – actual image patch vector </a:t>
                </a:r>
                <a:r>
                  <a:rPr lang="en-IN" sz="2000" dirty="0">
                    <a:solidFill>
                      <a:srgbClr val="0070C0"/>
                    </a:solidFill>
                  </a:rPr>
                  <a:t>[</a:t>
                </a:r>
                <a:r>
                  <a:rPr lang="en-IN" sz="2000" dirty="0" err="1">
                    <a:solidFill>
                      <a:srgbClr val="0070C0"/>
                    </a:solidFill>
                  </a:rPr>
                  <a:t>r</a:t>
                </a:r>
                <a:r>
                  <a:rPr lang="en-IN" sz="2000" baseline="-25000" dirty="0" err="1">
                    <a:solidFill>
                      <a:srgbClr val="0070C0"/>
                    </a:solidFill>
                  </a:rPr>
                  <a:t>i</a:t>
                </a:r>
                <a:r>
                  <a:rPr lang="en-IN" sz="2000" dirty="0">
                    <a:solidFill>
                      <a:srgbClr val="0070C0"/>
                    </a:solidFill>
                  </a:rPr>
                  <a:t> </a:t>
                </a:r>
                <a:r>
                  <a:rPr lang="en-IN" sz="2000" i="1" dirty="0">
                    <a:solidFill>
                      <a:srgbClr val="0070C0"/>
                    </a:solidFill>
                  </a:rPr>
                  <a:t>x</a:t>
                </a:r>
                <a:r>
                  <a:rPr lang="en-IN" sz="2000" dirty="0">
                    <a:solidFill>
                      <a:srgbClr val="0070C0"/>
                    </a:solidFill>
                  </a:rPr>
                  <a:t> 1]</a:t>
                </a:r>
              </a:p>
              <a:p>
                <a:pPr lvl="1"/>
                <a14:m>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𝛷</m:t>
                        </m:r>
                      </m:e>
                      <m:sub>
                        <m:r>
                          <a:rPr lang="en-US" sz="2000" i="1">
                            <a:solidFill>
                              <a:srgbClr val="FF0000"/>
                            </a:solidFill>
                            <a:latin typeface="Cambria Math" panose="02040503050406030204" pitchFamily="18" charset="0"/>
                          </a:rPr>
                          <m:t>𝑖</m:t>
                        </m:r>
                      </m:sub>
                    </m:sSub>
                  </m:oMath>
                </a14:m>
                <a:r>
                  <a:rPr lang="en-US" sz="2000" dirty="0"/>
                  <a:t> - mask for the image patch </a:t>
                </a:r>
                <a:r>
                  <a:rPr lang="en-US" sz="2000" dirty="0">
                    <a:solidFill>
                      <a:srgbClr val="0070C0"/>
                    </a:solidFill>
                  </a:rPr>
                  <a:t>[</a:t>
                </a:r>
                <a:r>
                  <a:rPr lang="en-US" sz="2000" dirty="0" err="1">
                    <a:solidFill>
                      <a:srgbClr val="0070C0"/>
                    </a:solidFill>
                  </a:rPr>
                  <a:t>r</a:t>
                </a:r>
                <a:r>
                  <a:rPr lang="en-US" sz="2000" baseline="-25000" dirty="0" err="1">
                    <a:solidFill>
                      <a:srgbClr val="0070C0"/>
                    </a:solidFill>
                  </a:rPr>
                  <a:t>i</a:t>
                </a:r>
                <a:r>
                  <a:rPr lang="en-US" sz="2000" dirty="0">
                    <a:solidFill>
                      <a:srgbClr val="0070C0"/>
                    </a:solidFill>
                  </a:rPr>
                  <a:t> </a:t>
                </a:r>
                <a:r>
                  <a:rPr lang="en-US" sz="2000" i="1" dirty="0">
                    <a:solidFill>
                      <a:srgbClr val="0070C0"/>
                    </a:solidFill>
                  </a:rPr>
                  <a:t>x</a:t>
                </a:r>
                <a:r>
                  <a:rPr lang="en-US" sz="2000" dirty="0">
                    <a:solidFill>
                      <a:srgbClr val="0070C0"/>
                    </a:solidFill>
                  </a:rPr>
                  <a:t> (psz*psz*L)]</a:t>
                </a:r>
              </a:p>
              <a:p>
                <a:pPr lvl="1"/>
                <a:r>
                  <a:rPr lang="en-US" sz="2000" dirty="0">
                    <a:solidFill>
                      <a:srgbClr val="FF0000"/>
                    </a:solidFill>
                  </a:rPr>
                  <a:t>S</a:t>
                </a:r>
                <a:r>
                  <a:rPr lang="en-US" sz="2000" baseline="-25000" dirty="0">
                    <a:solidFill>
                      <a:srgbClr val="FF0000"/>
                    </a:solidFill>
                  </a:rPr>
                  <a:t>i</a:t>
                </a:r>
                <a:r>
                  <a:rPr lang="en-US" sz="2000" dirty="0"/>
                  <a:t> – column of S </a:t>
                </a:r>
                <a:r>
                  <a:rPr lang="en-US" sz="2000" dirty="0">
                    <a:solidFill>
                      <a:srgbClr val="0070C0"/>
                    </a:solidFill>
                  </a:rPr>
                  <a:t>[l </a:t>
                </a:r>
                <a:r>
                  <a:rPr lang="en-US" sz="2000" i="1" dirty="0">
                    <a:solidFill>
                      <a:srgbClr val="0070C0"/>
                    </a:solidFill>
                  </a:rPr>
                  <a:t>x</a:t>
                </a:r>
                <a:r>
                  <a:rPr lang="en-US" sz="2000" dirty="0">
                    <a:solidFill>
                      <a:srgbClr val="0070C0"/>
                    </a:solidFill>
                  </a:rPr>
                  <a:t> 1]</a:t>
                </a:r>
              </a:p>
              <a:p>
                <a:pPr lvl="1"/>
                <a:r>
                  <a:rPr lang="en-US" sz="2000" dirty="0">
                    <a:solidFill>
                      <a:srgbClr val="FF0000"/>
                    </a:solidFill>
                  </a:rPr>
                  <a:t>A</a:t>
                </a:r>
                <a:r>
                  <a:rPr lang="en-US" sz="2000" dirty="0"/>
                  <a:t> – dictionary matrix </a:t>
                </a:r>
                <a:r>
                  <a:rPr lang="en-US" sz="2000" dirty="0">
                    <a:solidFill>
                      <a:srgbClr val="0070C0"/>
                    </a:solidFill>
                  </a:rPr>
                  <a:t>[(psz*psz*L) </a:t>
                </a:r>
                <a:r>
                  <a:rPr lang="en-US" sz="2000" i="1" dirty="0">
                    <a:solidFill>
                      <a:srgbClr val="0070C0"/>
                    </a:solidFill>
                  </a:rPr>
                  <a:t>x</a:t>
                </a:r>
                <a:r>
                  <a:rPr lang="en-US" sz="2000" dirty="0">
                    <a:solidFill>
                      <a:srgbClr val="0070C0"/>
                    </a:solidFill>
                  </a:rPr>
                  <a:t> l]</a:t>
                </a:r>
              </a:p>
            </p:txBody>
          </p:sp>
        </mc:Choice>
        <mc:Fallback>
          <p:sp>
            <p:nvSpPr>
              <p:cNvPr id="3" name="TextBox 2">
                <a:extLst>
                  <a:ext uri="{FF2B5EF4-FFF2-40B4-BE49-F238E27FC236}">
                    <a16:creationId xmlns:a16="http://schemas.microsoft.com/office/drawing/2014/main" id="{CFE3838F-88FB-4B7A-A690-74129AD438E5}"/>
                  </a:ext>
                </a:extLst>
              </p:cNvPr>
              <p:cNvSpPr txBox="1">
                <a:spLocks noRot="1" noChangeAspect="1" noMove="1" noResize="1" noEditPoints="1" noAdjustHandles="1" noChangeArrowheads="1" noChangeShapeType="1" noTextEdit="1"/>
              </p:cNvSpPr>
              <p:nvPr/>
            </p:nvSpPr>
            <p:spPr>
              <a:xfrm>
                <a:off x="677334" y="1311441"/>
                <a:ext cx="10042803" cy="5026376"/>
              </a:xfrm>
              <a:prstGeom prst="rect">
                <a:avLst/>
              </a:prstGeom>
              <a:blipFill>
                <a:blip r:embed="rId3"/>
                <a:stretch>
                  <a:fillRect l="-485" t="-727" b="-1091"/>
                </a:stretch>
              </a:blipFill>
            </p:spPr>
            <p:txBody>
              <a:bodyPr/>
              <a:lstStyle/>
              <a:p>
                <a:r>
                  <a:rPr lang="en-IN">
                    <a:noFill/>
                  </a:rPr>
                  <a:t> </a:t>
                </a:r>
              </a:p>
            </p:txBody>
          </p:sp>
        </mc:Fallback>
      </mc:AlternateContent>
    </p:spTree>
    <p:extLst>
      <p:ext uri="{BB962C8B-B14F-4D97-AF65-F5344CB8AC3E}">
        <p14:creationId xmlns:p14="http://schemas.microsoft.com/office/powerpoint/2010/main" val="203755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394FABD-468B-487C-BD44-AA444417ECFA}"/>
                  </a:ext>
                </a:extLst>
              </p:cNvPr>
              <p:cNvSpPr>
                <a:spLocks noGrp="1"/>
              </p:cNvSpPr>
              <p:nvPr>
                <p:ph type="title"/>
              </p:nvPr>
            </p:nvSpPr>
            <p:spPr>
              <a:xfrm>
                <a:off x="677334" y="609600"/>
                <a:ext cx="8596668" cy="786063"/>
              </a:xfrm>
            </p:spPr>
            <p:txBody>
              <a:bodyPr/>
              <a:lstStyle/>
              <a:p>
                <a:r>
                  <a:rPr lang="en-US" dirty="0"/>
                  <a:t>Need for different </a:t>
                </a:r>
                <a14:m>
                  <m:oMath xmlns:m="http://schemas.openxmlformats.org/officeDocument/2006/math">
                    <m:sSubSup>
                      <m:sSubSupPr>
                        <m:ctrlPr>
                          <a:rPr lang="en-US" b="0" i="1" smtClean="0">
                            <a:latin typeface="Cambria Math" panose="02040503050406030204" pitchFamily="18" charset="0"/>
                          </a:rPr>
                        </m:ctrlPr>
                      </m:sSubSupPr>
                      <m:e>
                        <m:r>
                          <a:rPr lang="en-US" i="1" smtClean="0">
                            <a:latin typeface="Cambria Math" panose="02040503050406030204" pitchFamily="18" charset="0"/>
                          </a:rPr>
                          <m:t>𝜙</m:t>
                        </m:r>
                      </m:e>
                      <m:sub>
                        <m:r>
                          <a:rPr lang="en-US"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𝑠</m:t>
                    </m:r>
                  </m:oMath>
                </a14:m>
                <a:endParaRPr lang="en-IN" dirty="0"/>
              </a:p>
            </p:txBody>
          </p:sp>
        </mc:Choice>
        <mc:Fallback xmlns="">
          <p:sp>
            <p:nvSpPr>
              <p:cNvPr id="2" name="Title 1">
                <a:extLst>
                  <a:ext uri="{FF2B5EF4-FFF2-40B4-BE49-F238E27FC236}">
                    <a16:creationId xmlns:a16="http://schemas.microsoft.com/office/drawing/2014/main" id="{0394FABD-468B-487C-BD44-AA444417ECFA}"/>
                  </a:ext>
                </a:extLst>
              </p:cNvPr>
              <p:cNvSpPr>
                <a:spLocks noGrp="1" noRot="1" noChangeAspect="1" noMove="1" noResize="1" noEditPoints="1" noAdjustHandles="1" noChangeArrowheads="1" noChangeShapeType="1" noTextEdit="1"/>
              </p:cNvSpPr>
              <p:nvPr>
                <p:ph type="title"/>
              </p:nvPr>
            </p:nvSpPr>
            <p:spPr>
              <a:xfrm>
                <a:off x="677334" y="609600"/>
                <a:ext cx="8596668" cy="786063"/>
              </a:xfrm>
              <a:blipFill>
                <a:blip r:embed="rId3"/>
                <a:stretch>
                  <a:fillRect l="-2128" t="-11628" b="-108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A5EFB81-721C-4EA0-B332-18D5AA95DDAD}"/>
                  </a:ext>
                </a:extLst>
              </p:cNvPr>
              <p:cNvSpPr txBox="1"/>
              <p:nvPr/>
            </p:nvSpPr>
            <p:spPr>
              <a:xfrm>
                <a:off x="818146" y="1630279"/>
                <a:ext cx="8157411" cy="821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supHide m:val="on"/>
                          <m:ctrlPr>
                            <a:rPr lang="en-IN" sz="2200" i="1" smtClean="0">
                              <a:latin typeface="Cambria Math" panose="02040503050406030204" pitchFamily="18" charset="0"/>
                            </a:rPr>
                          </m:ctrlPr>
                        </m:naryPr>
                        <m:sub>
                          <m:r>
                            <a:rPr lang="en-IN" sz="2200" i="1" smtClean="0">
                              <a:latin typeface="Cambria Math" panose="02040503050406030204" pitchFamily="18" charset="0"/>
                            </a:rPr>
                            <m:t>𝑖</m:t>
                          </m:r>
                        </m:sub>
                        <m:sup/>
                        <m:e>
                          <m:sSup>
                            <m:sSupPr>
                              <m:ctrlPr>
                                <a:rPr lang="en-IN" sz="2200" i="1" smtClean="0">
                                  <a:latin typeface="Cambria Math" panose="02040503050406030204" pitchFamily="18" charset="0"/>
                                </a:rPr>
                              </m:ctrlPr>
                            </m:sSupPr>
                            <m:e>
                              <m:d>
                                <m:dPr>
                                  <m:begChr m:val="|"/>
                                  <m:endChr m:val="|"/>
                                  <m:ctrlPr>
                                    <a:rPr lang="en-IN" sz="2200" i="1" smtClean="0">
                                      <a:latin typeface="Cambria Math" panose="02040503050406030204" pitchFamily="18" charset="0"/>
                                    </a:rPr>
                                  </m:ctrlPr>
                                </m:dPr>
                                <m:e>
                                  <m:sSub>
                                    <m:sSubPr>
                                      <m:ctrlPr>
                                        <a:rPr lang="en-IN" sz="2200" i="1" smtClean="0">
                                          <a:latin typeface="Cambria Math" panose="02040503050406030204" pitchFamily="18" charset="0"/>
                                        </a:rPr>
                                      </m:ctrlPr>
                                    </m:sSubPr>
                                    <m:e>
                                      <m:r>
                                        <a:rPr lang="en-IN" sz="2200" i="1" smtClean="0">
                                          <a:latin typeface="Cambria Math" panose="02040503050406030204" pitchFamily="18" charset="0"/>
                                        </a:rPr>
                                        <m:t>𝑦</m:t>
                                      </m:r>
                                    </m:e>
                                    <m:sub>
                                      <m:r>
                                        <a:rPr lang="en-IN" sz="2200" i="1" smtClean="0">
                                          <a:latin typeface="Cambria Math" panose="02040503050406030204" pitchFamily="18" charset="0"/>
                                        </a:rPr>
                                        <m:t>𝑖</m:t>
                                      </m:r>
                                    </m:sub>
                                  </m:sSub>
                                  <m:r>
                                    <a:rPr lang="en-IN" sz="2200" i="1" smtClean="0">
                                      <a:latin typeface="Cambria Math" panose="02040503050406030204" pitchFamily="18" charset="0"/>
                                    </a:rPr>
                                    <m:t>−</m:t>
                                  </m:r>
                                  <m:sSub>
                                    <m:sSubPr>
                                      <m:ctrlPr>
                                        <a:rPr lang="en-IN" sz="2200" i="1" smtClean="0">
                                          <a:latin typeface="Cambria Math" panose="02040503050406030204" pitchFamily="18" charset="0"/>
                                        </a:rPr>
                                      </m:ctrlPr>
                                    </m:sSubPr>
                                    <m:e>
                                      <m:r>
                                        <a:rPr lang="en-IN" sz="2200" i="1" smtClean="0">
                                          <a:latin typeface="Cambria Math" panose="02040503050406030204" pitchFamily="18" charset="0"/>
                                        </a:rPr>
                                        <m:t>𝜙</m:t>
                                      </m:r>
                                    </m:e>
                                    <m:sub>
                                      <m:r>
                                        <a:rPr lang="en-IN" sz="2200" i="1" smtClean="0">
                                          <a:latin typeface="Cambria Math" panose="02040503050406030204" pitchFamily="18" charset="0"/>
                                        </a:rPr>
                                        <m:t>𝑖</m:t>
                                      </m:r>
                                    </m:sub>
                                  </m:sSub>
                                  <m:sSub>
                                    <m:sSubPr>
                                      <m:ctrlPr>
                                        <a:rPr lang="en-IN" sz="2200" i="1" smtClean="0">
                                          <a:latin typeface="Cambria Math" panose="02040503050406030204" pitchFamily="18" charset="0"/>
                                        </a:rPr>
                                      </m:ctrlPr>
                                    </m:sSubPr>
                                    <m:e>
                                      <m:r>
                                        <a:rPr lang="en-IN" sz="2200" i="1" smtClean="0">
                                          <a:latin typeface="Cambria Math" panose="02040503050406030204" pitchFamily="18" charset="0"/>
                                        </a:rPr>
                                        <m:t>𝐴</m:t>
                                      </m:r>
                                    </m:e>
                                    <m:sub>
                                      <m:sSub>
                                        <m:sSubPr>
                                          <m:ctrlPr>
                                            <a:rPr lang="en-IN" sz="2200" i="1" smtClean="0">
                                              <a:latin typeface="Cambria Math" panose="02040503050406030204" pitchFamily="18" charset="0"/>
                                            </a:rPr>
                                          </m:ctrlPr>
                                        </m:sSubPr>
                                        <m:e>
                                          <m:r>
                                            <a:rPr lang="en-IN" sz="2200" i="1" smtClean="0">
                                              <a:latin typeface="Cambria Math" panose="02040503050406030204" pitchFamily="18" charset="0"/>
                                            </a:rPr>
                                            <m:t>𝑠</m:t>
                                          </m:r>
                                        </m:e>
                                        <m:sub>
                                          <m:r>
                                            <a:rPr lang="en-IN" sz="2200" i="1" smtClean="0">
                                              <a:latin typeface="Cambria Math" panose="02040503050406030204" pitchFamily="18" charset="0"/>
                                            </a:rPr>
                                            <m:t>𝑖</m:t>
                                          </m:r>
                                        </m:sub>
                                      </m:sSub>
                                    </m:sub>
                                  </m:sSub>
                                </m:e>
                              </m:d>
                            </m:e>
                            <m:sup>
                              <m:r>
                                <a:rPr lang="en-IN" sz="2200" i="1" smtClean="0">
                                  <a:latin typeface="Cambria Math" panose="02040503050406030204" pitchFamily="18" charset="0"/>
                                </a:rPr>
                                <m:t>2</m:t>
                              </m:r>
                            </m:sup>
                          </m:sSup>
                        </m:e>
                      </m:nary>
                      <m:r>
                        <a:rPr lang="en-IN" sz="2200" i="1" smtClean="0">
                          <a:latin typeface="Cambria Math" panose="02040503050406030204" pitchFamily="18" charset="0"/>
                        </a:rPr>
                        <m:t>+</m:t>
                      </m:r>
                      <m:r>
                        <a:rPr lang="en-IN" sz="2200" i="1" smtClean="0">
                          <a:latin typeface="Cambria Math" panose="02040503050406030204" pitchFamily="18" charset="0"/>
                        </a:rPr>
                        <m:t>𝜆</m:t>
                      </m:r>
                      <m:nary>
                        <m:naryPr>
                          <m:chr m:val="∑"/>
                          <m:limLoc m:val="undOvr"/>
                          <m:grow m:val="on"/>
                          <m:supHide m:val="on"/>
                          <m:ctrlPr>
                            <a:rPr lang="en-IN" sz="2200" i="1" smtClean="0">
                              <a:latin typeface="Cambria Math" panose="02040503050406030204" pitchFamily="18" charset="0"/>
                            </a:rPr>
                          </m:ctrlPr>
                        </m:naryPr>
                        <m:sub>
                          <m:r>
                            <a:rPr lang="en-IN" sz="2200" i="1" smtClean="0">
                              <a:latin typeface="Cambria Math" panose="02040503050406030204" pitchFamily="18" charset="0"/>
                            </a:rPr>
                            <m:t>𝑖</m:t>
                          </m:r>
                        </m:sub>
                        <m:sup/>
                        <m:e>
                          <m:d>
                            <m:dPr>
                              <m:begChr m:val="|"/>
                              <m:endChr m:val="|"/>
                              <m:ctrlPr>
                                <a:rPr lang="en-IN" sz="2200" i="1" smtClean="0">
                                  <a:latin typeface="Cambria Math" panose="02040503050406030204" pitchFamily="18" charset="0"/>
                                </a:rPr>
                              </m:ctrlPr>
                            </m:dPr>
                            <m:e>
                              <m:sSub>
                                <m:sSubPr>
                                  <m:ctrlPr>
                                    <a:rPr lang="en-IN" sz="2200" i="1" smtClean="0">
                                      <a:latin typeface="Cambria Math" panose="02040503050406030204" pitchFamily="18" charset="0"/>
                                    </a:rPr>
                                  </m:ctrlPr>
                                </m:sSubPr>
                                <m:e>
                                  <m:r>
                                    <a:rPr lang="en-IN" sz="2200" i="1" smtClean="0">
                                      <a:latin typeface="Cambria Math" panose="02040503050406030204" pitchFamily="18" charset="0"/>
                                    </a:rPr>
                                    <m:t>𝑠</m:t>
                                  </m:r>
                                </m:e>
                                <m:sub>
                                  <m:r>
                                    <a:rPr lang="en-IN" sz="2200" i="1" smtClean="0">
                                      <a:latin typeface="Cambria Math" panose="02040503050406030204" pitchFamily="18" charset="0"/>
                                    </a:rPr>
                                    <m:t>𝑖𝑗</m:t>
                                  </m:r>
                                </m:sub>
                              </m:sSub>
                            </m:e>
                          </m:d>
                        </m:e>
                      </m:nary>
                      <m:r>
                        <a:rPr lang="en-IN" sz="2200" i="1" smtClean="0">
                          <a:latin typeface="Cambria Math" panose="02040503050406030204" pitchFamily="18" charset="0"/>
                        </a:rPr>
                        <m:t>=</m:t>
                      </m:r>
                      <m:r>
                        <a:rPr lang="en-IN" sz="2200" i="1" smtClean="0">
                          <a:latin typeface="Cambria Math" panose="02040503050406030204" pitchFamily="18" charset="0"/>
                        </a:rPr>
                        <m:t>𝐽</m:t>
                      </m:r>
                      <m:d>
                        <m:dPr>
                          <m:ctrlPr>
                            <a:rPr lang="en-IN" sz="2200" i="1" smtClean="0">
                              <a:latin typeface="Cambria Math" panose="02040503050406030204" pitchFamily="18" charset="0"/>
                            </a:rPr>
                          </m:ctrlPr>
                        </m:dPr>
                        <m:e>
                          <m:r>
                            <a:rPr lang="en-IN" sz="2200" i="1" smtClean="0">
                              <a:latin typeface="Cambria Math" panose="02040503050406030204" pitchFamily="18" charset="0"/>
                            </a:rPr>
                            <m:t>𝐴</m:t>
                          </m:r>
                          <m:r>
                            <a:rPr lang="en-IN" sz="2200" i="1" smtClean="0">
                              <a:latin typeface="Cambria Math" panose="02040503050406030204" pitchFamily="18" charset="0"/>
                            </a:rPr>
                            <m:t>,</m:t>
                          </m:r>
                          <m:r>
                            <a:rPr lang="en-IN" sz="2200" i="1" smtClean="0">
                              <a:latin typeface="Cambria Math" panose="02040503050406030204" pitchFamily="18" charset="0"/>
                            </a:rPr>
                            <m:t>𝑆</m:t>
                          </m:r>
                        </m:e>
                      </m:d>
                    </m:oMath>
                  </m:oMathPara>
                </a14:m>
                <a:endParaRPr lang="en-IN" sz="2200" dirty="0"/>
              </a:p>
            </p:txBody>
          </p:sp>
        </mc:Choice>
        <mc:Fallback xmlns="">
          <p:sp>
            <p:nvSpPr>
              <p:cNvPr id="3" name="TextBox 2">
                <a:extLst>
                  <a:ext uri="{FF2B5EF4-FFF2-40B4-BE49-F238E27FC236}">
                    <a16:creationId xmlns:a16="http://schemas.microsoft.com/office/drawing/2014/main" id="{AA5EFB81-721C-4EA0-B332-18D5AA95DDAD}"/>
                  </a:ext>
                </a:extLst>
              </p:cNvPr>
              <p:cNvSpPr txBox="1">
                <a:spLocks noRot="1" noChangeAspect="1" noMove="1" noResize="1" noEditPoints="1" noAdjustHandles="1" noChangeArrowheads="1" noChangeShapeType="1" noTextEdit="1"/>
              </p:cNvSpPr>
              <p:nvPr/>
            </p:nvSpPr>
            <p:spPr>
              <a:xfrm>
                <a:off x="818146" y="1630279"/>
                <a:ext cx="8157411" cy="821507"/>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374BD3-0DA0-4B5C-813C-A4DBFA96D36E}"/>
                  </a:ext>
                </a:extLst>
              </p:cNvPr>
              <p:cNvSpPr txBox="1"/>
              <p:nvPr/>
            </p:nvSpPr>
            <p:spPr>
              <a:xfrm>
                <a:off x="1762416" y="3453617"/>
                <a:ext cx="6426502" cy="4317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rPr>
                        <m:t>−2</m:t>
                      </m:r>
                      <m:sSubSup>
                        <m:sSubSupPr>
                          <m:ctrlPr>
                            <a:rPr lang="en-IN" sz="2400" i="1" smtClean="0">
                              <a:latin typeface="Cambria Math" panose="02040503050406030204" pitchFamily="18" charset="0"/>
                            </a:rPr>
                          </m:ctrlPr>
                        </m:sSubSupPr>
                        <m:e>
                          <m:r>
                            <a:rPr lang="en-IN" sz="2400" i="1" smtClean="0">
                              <a:latin typeface="Cambria Math" panose="02040503050406030204" pitchFamily="18" charset="0"/>
                            </a:rPr>
                            <m:t>𝜙</m:t>
                          </m:r>
                        </m:e>
                        <m:sub>
                          <m:r>
                            <a:rPr lang="en-IN" sz="2400" i="1" smtClean="0">
                              <a:latin typeface="Cambria Math" panose="02040503050406030204" pitchFamily="18" charset="0"/>
                            </a:rPr>
                            <m:t>𝑖</m:t>
                          </m:r>
                        </m:sub>
                        <m:sup>
                          <m:r>
                            <a:rPr lang="en-IN" sz="2400" i="1" smtClean="0">
                              <a:latin typeface="Cambria Math" panose="02040503050406030204" pitchFamily="18" charset="0"/>
                            </a:rPr>
                            <m:t>𝑡</m:t>
                          </m:r>
                        </m:sup>
                      </m:sSubSup>
                      <m:d>
                        <m:dPr>
                          <m:ctrlPr>
                            <a:rPr lang="en-IN" sz="2400" i="1" smtClean="0">
                              <a:latin typeface="Cambria Math" panose="02040503050406030204" pitchFamily="18" charset="0"/>
                            </a:rPr>
                          </m:ctrlPr>
                        </m:dPr>
                        <m:e>
                          <m:sSub>
                            <m:sSubPr>
                              <m:ctrlPr>
                                <a:rPr lang="en-IN" sz="2400" i="1" smtClean="0">
                                  <a:latin typeface="Cambria Math" panose="02040503050406030204" pitchFamily="18" charset="0"/>
                                </a:rPr>
                              </m:ctrlPr>
                            </m:sSubPr>
                            <m:e>
                              <m:r>
                                <a:rPr lang="en-IN" sz="2400" i="1" smtClean="0">
                                  <a:latin typeface="Cambria Math" panose="02040503050406030204" pitchFamily="18" charset="0"/>
                                </a:rPr>
                                <m:t>𝑦</m:t>
                              </m:r>
                            </m:e>
                            <m:sub>
                              <m:r>
                                <a:rPr lang="en-IN" sz="2400" i="1" smtClean="0">
                                  <a:latin typeface="Cambria Math" panose="02040503050406030204" pitchFamily="18" charset="0"/>
                                </a:rPr>
                                <m:t>𝑖</m:t>
                              </m:r>
                            </m:sub>
                          </m:sSub>
                          <m:r>
                            <a:rPr lang="en-IN" sz="2400" i="1" smtClean="0">
                              <a:latin typeface="Cambria Math" panose="02040503050406030204" pitchFamily="18" charset="0"/>
                            </a:rPr>
                            <m:t>−</m:t>
                          </m:r>
                          <m:sSub>
                            <m:sSubPr>
                              <m:ctrlPr>
                                <a:rPr lang="en-IN" sz="2400" i="1" smtClean="0">
                                  <a:latin typeface="Cambria Math" panose="02040503050406030204" pitchFamily="18" charset="0"/>
                                </a:rPr>
                              </m:ctrlPr>
                            </m:sSubPr>
                            <m:e>
                              <m:r>
                                <a:rPr lang="en-IN" sz="2400" i="1" smtClean="0">
                                  <a:latin typeface="Cambria Math" panose="02040503050406030204" pitchFamily="18" charset="0"/>
                                </a:rPr>
                                <m:t>𝜙</m:t>
                              </m:r>
                            </m:e>
                            <m:sub>
                              <m:r>
                                <a:rPr lang="en-IN" sz="2400" i="1" smtClean="0">
                                  <a:latin typeface="Cambria Math" panose="02040503050406030204" pitchFamily="18" charset="0"/>
                                </a:rPr>
                                <m:t>𝑖</m:t>
                              </m:r>
                            </m:sub>
                          </m:sSub>
                          <m:sSub>
                            <m:sSubPr>
                              <m:ctrlPr>
                                <a:rPr lang="en-IN" sz="2400" i="1" smtClean="0">
                                  <a:latin typeface="Cambria Math" panose="02040503050406030204" pitchFamily="18" charset="0"/>
                                </a:rPr>
                              </m:ctrlPr>
                            </m:sSubPr>
                            <m:e>
                              <m:r>
                                <a:rPr lang="en-IN" sz="2400" i="1" smtClean="0">
                                  <a:latin typeface="Cambria Math" panose="02040503050406030204" pitchFamily="18" charset="0"/>
                                </a:rPr>
                                <m:t>𝐴</m:t>
                              </m:r>
                            </m:e>
                            <m:sub>
                              <m:sSub>
                                <m:sSubPr>
                                  <m:ctrlPr>
                                    <a:rPr lang="en-IN" sz="2400" i="1" smtClean="0">
                                      <a:latin typeface="Cambria Math" panose="02040503050406030204" pitchFamily="18" charset="0"/>
                                    </a:rPr>
                                  </m:ctrlPr>
                                </m:sSubPr>
                                <m:e>
                                  <m:r>
                                    <a:rPr lang="en-IN" sz="2400" i="1" smtClean="0">
                                      <a:latin typeface="Cambria Math" panose="02040503050406030204" pitchFamily="18" charset="0"/>
                                    </a:rPr>
                                    <m:t>𝑠</m:t>
                                  </m:r>
                                </m:e>
                                <m:sub>
                                  <m:r>
                                    <a:rPr lang="en-IN" sz="2400" i="1" smtClean="0">
                                      <a:latin typeface="Cambria Math" panose="02040503050406030204" pitchFamily="18" charset="0"/>
                                    </a:rPr>
                                    <m:t>𝑖</m:t>
                                  </m:r>
                                </m:sub>
                              </m:sSub>
                            </m:sub>
                          </m:sSub>
                        </m:e>
                      </m:d>
                      <m:sSubSup>
                        <m:sSubSupPr>
                          <m:ctrlPr>
                            <a:rPr lang="en-IN" sz="2400" i="1" smtClean="0">
                              <a:latin typeface="Cambria Math" panose="02040503050406030204" pitchFamily="18" charset="0"/>
                            </a:rPr>
                          </m:ctrlPr>
                        </m:sSubSupPr>
                        <m:e>
                          <m:r>
                            <a:rPr lang="en-IN" sz="2400" i="1" smtClean="0">
                              <a:latin typeface="Cambria Math" panose="02040503050406030204" pitchFamily="18" charset="0"/>
                            </a:rPr>
                            <m:t>𝑠</m:t>
                          </m:r>
                        </m:e>
                        <m:sub>
                          <m:r>
                            <a:rPr lang="en-IN" sz="2400" i="1" smtClean="0">
                              <a:latin typeface="Cambria Math" panose="02040503050406030204" pitchFamily="18" charset="0"/>
                            </a:rPr>
                            <m:t>𝑖</m:t>
                          </m:r>
                        </m:sub>
                        <m:sup>
                          <m:r>
                            <a:rPr lang="en-IN" sz="2400" i="1" smtClean="0">
                              <a:latin typeface="Cambria Math" panose="02040503050406030204" pitchFamily="18" charset="0"/>
                            </a:rPr>
                            <m:t>𝑡</m:t>
                          </m:r>
                        </m:sup>
                      </m:sSubSup>
                      <m:r>
                        <a:rPr lang="en-IN" sz="2400" i="1" smtClean="0">
                          <a:latin typeface="Cambria Math" panose="02040503050406030204" pitchFamily="18" charset="0"/>
                        </a:rPr>
                        <m:t>=0</m:t>
                      </m:r>
                    </m:oMath>
                  </m:oMathPara>
                </a14:m>
                <a:endParaRPr lang="en-IN" sz="2400" dirty="0"/>
              </a:p>
            </p:txBody>
          </p:sp>
        </mc:Choice>
        <mc:Fallback xmlns="">
          <p:sp>
            <p:nvSpPr>
              <p:cNvPr id="4" name="TextBox 3">
                <a:extLst>
                  <a:ext uri="{FF2B5EF4-FFF2-40B4-BE49-F238E27FC236}">
                    <a16:creationId xmlns:a16="http://schemas.microsoft.com/office/drawing/2014/main" id="{13374BD3-0DA0-4B5C-813C-A4DBFA96D36E}"/>
                  </a:ext>
                </a:extLst>
              </p:cNvPr>
              <p:cNvSpPr txBox="1">
                <a:spLocks noRot="1" noChangeAspect="1" noMove="1" noResize="1" noEditPoints="1" noAdjustHandles="1" noChangeArrowheads="1" noChangeShapeType="1" noTextEdit="1"/>
              </p:cNvSpPr>
              <p:nvPr/>
            </p:nvSpPr>
            <p:spPr>
              <a:xfrm>
                <a:off x="1762416" y="3453617"/>
                <a:ext cx="6426502" cy="431785"/>
              </a:xfrm>
              <a:prstGeom prst="rect">
                <a:avLst/>
              </a:prstGeom>
              <a:blipFill>
                <a:blip r:embed="rId5"/>
                <a:stretch>
                  <a:fillRect/>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C90C1ABC-6816-4B5D-8C80-7F8816ABCE01}"/>
              </a:ext>
            </a:extLst>
          </p:cNvPr>
          <p:cNvSpPr txBox="1"/>
          <p:nvPr/>
        </p:nvSpPr>
        <p:spPr>
          <a:xfrm>
            <a:off x="818146" y="2795181"/>
            <a:ext cx="7666461" cy="400110"/>
          </a:xfrm>
          <a:prstGeom prst="rect">
            <a:avLst/>
          </a:prstGeom>
          <a:noFill/>
        </p:spPr>
        <p:txBody>
          <a:bodyPr wrap="square" rtlCol="0">
            <a:spAutoFit/>
          </a:bodyPr>
          <a:lstStyle/>
          <a:p>
            <a:r>
              <a:rPr lang="en-US" sz="2000" dirty="0"/>
              <a:t>Differentiating </a:t>
            </a:r>
            <a:r>
              <a:rPr lang="en-US" sz="2000" dirty="0" err="1"/>
              <a:t>wrt</a:t>
            </a:r>
            <a:r>
              <a:rPr lang="en-US" sz="2000" dirty="0"/>
              <a:t> </a:t>
            </a:r>
            <a:r>
              <a:rPr lang="en-US" sz="2000" dirty="0">
                <a:solidFill>
                  <a:srgbClr val="FF0000"/>
                </a:solidFill>
              </a:rPr>
              <a:t>A</a:t>
            </a:r>
            <a:r>
              <a:rPr lang="en-US" sz="2000" dirty="0"/>
              <a:t>, we get , </a:t>
            </a:r>
            <a:endParaRPr lang="en-IN" sz="20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EE67496-4135-44D5-8D15-3604FD6A484F}"/>
                  </a:ext>
                </a:extLst>
              </p:cNvPr>
              <p:cNvSpPr txBox="1"/>
              <p:nvPr/>
            </p:nvSpPr>
            <p:spPr>
              <a:xfrm>
                <a:off x="3301010" y="4130128"/>
                <a:ext cx="3349315" cy="821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supHide m:val="on"/>
                          <m:ctrlPr>
                            <a:rPr lang="en-IN" sz="2200" i="1" smtClean="0">
                              <a:latin typeface="Cambria Math" panose="02040503050406030204" pitchFamily="18" charset="0"/>
                            </a:rPr>
                          </m:ctrlPr>
                        </m:naryPr>
                        <m:sub>
                          <m:r>
                            <a:rPr lang="en-IN" sz="2200" i="1" smtClean="0">
                              <a:latin typeface="Cambria Math" panose="02040503050406030204" pitchFamily="18" charset="0"/>
                            </a:rPr>
                            <m:t>𝑖</m:t>
                          </m:r>
                        </m:sub>
                        <m:sup/>
                        <m:e>
                          <m:sSubSup>
                            <m:sSubSupPr>
                              <m:ctrlPr>
                                <a:rPr lang="en-IN" sz="2200" i="1" smtClean="0">
                                  <a:latin typeface="Cambria Math" panose="02040503050406030204" pitchFamily="18" charset="0"/>
                                </a:rPr>
                              </m:ctrlPr>
                            </m:sSubSupPr>
                            <m:e>
                              <m:r>
                                <a:rPr lang="en-IN" sz="2200" i="1" smtClean="0">
                                  <a:latin typeface="Cambria Math" panose="02040503050406030204" pitchFamily="18" charset="0"/>
                                </a:rPr>
                                <m:t>𝜙</m:t>
                              </m:r>
                            </m:e>
                            <m:sub>
                              <m:r>
                                <a:rPr lang="en-IN" sz="2200" i="1" smtClean="0">
                                  <a:latin typeface="Cambria Math" panose="02040503050406030204" pitchFamily="18" charset="0"/>
                                </a:rPr>
                                <m:t>𝑖</m:t>
                              </m:r>
                            </m:sub>
                            <m:sup>
                              <m:r>
                                <a:rPr lang="en-IN" sz="2200" i="1" smtClean="0">
                                  <a:latin typeface="Cambria Math" panose="02040503050406030204" pitchFamily="18" charset="0"/>
                                </a:rPr>
                                <m:t>𝑇</m:t>
                              </m:r>
                            </m:sup>
                          </m:sSubSup>
                          <m:sSub>
                            <m:sSubPr>
                              <m:ctrlPr>
                                <a:rPr lang="en-IN" sz="2200" i="1" smtClean="0">
                                  <a:latin typeface="Cambria Math" panose="02040503050406030204" pitchFamily="18" charset="0"/>
                                </a:rPr>
                              </m:ctrlPr>
                            </m:sSubPr>
                            <m:e>
                              <m:r>
                                <a:rPr lang="en-IN" sz="2200" i="1" smtClean="0">
                                  <a:latin typeface="Cambria Math" panose="02040503050406030204" pitchFamily="18" charset="0"/>
                                </a:rPr>
                                <m:t>𝑦</m:t>
                              </m:r>
                            </m:e>
                            <m:sub>
                              <m:r>
                                <a:rPr lang="en-IN" sz="2200" i="1" smtClean="0">
                                  <a:latin typeface="Cambria Math" panose="02040503050406030204" pitchFamily="18" charset="0"/>
                                </a:rPr>
                                <m:t>𝑖</m:t>
                              </m:r>
                            </m:sub>
                          </m:sSub>
                          <m:sSubSup>
                            <m:sSubSupPr>
                              <m:ctrlPr>
                                <a:rPr lang="en-IN" sz="2200" i="1" smtClean="0">
                                  <a:latin typeface="Cambria Math" panose="02040503050406030204" pitchFamily="18" charset="0"/>
                                </a:rPr>
                              </m:ctrlPr>
                            </m:sSubSupPr>
                            <m:e>
                              <m:r>
                                <a:rPr lang="en-IN" sz="2200" i="1" smtClean="0">
                                  <a:latin typeface="Cambria Math" panose="02040503050406030204" pitchFamily="18" charset="0"/>
                                </a:rPr>
                                <m:t>𝑠</m:t>
                              </m:r>
                            </m:e>
                            <m:sub>
                              <m:r>
                                <a:rPr lang="en-IN" sz="2200" i="1" smtClean="0">
                                  <a:latin typeface="Cambria Math" panose="02040503050406030204" pitchFamily="18" charset="0"/>
                                </a:rPr>
                                <m:t>𝑖</m:t>
                              </m:r>
                            </m:sub>
                            <m:sup>
                              <m:r>
                                <a:rPr lang="en-IN" sz="2200" i="1" smtClean="0">
                                  <a:latin typeface="Cambria Math" panose="02040503050406030204" pitchFamily="18" charset="0"/>
                                </a:rPr>
                                <m:t>𝑡</m:t>
                              </m:r>
                            </m:sup>
                          </m:sSubSup>
                        </m:e>
                      </m:nary>
                      <m:r>
                        <a:rPr lang="en-IN" sz="2200" i="1" smtClean="0">
                          <a:latin typeface="Cambria Math" panose="02040503050406030204" pitchFamily="18" charset="0"/>
                        </a:rPr>
                        <m:t>=</m:t>
                      </m:r>
                      <m:nary>
                        <m:naryPr>
                          <m:chr m:val="∑"/>
                          <m:limLoc m:val="undOvr"/>
                          <m:grow m:val="on"/>
                          <m:supHide m:val="on"/>
                          <m:ctrlPr>
                            <a:rPr lang="en-IN" sz="2200" i="1" smtClean="0">
                              <a:latin typeface="Cambria Math" panose="02040503050406030204" pitchFamily="18" charset="0"/>
                            </a:rPr>
                          </m:ctrlPr>
                        </m:naryPr>
                        <m:sub>
                          <m:r>
                            <a:rPr lang="en-IN" sz="2200" i="1" smtClean="0">
                              <a:latin typeface="Cambria Math" panose="02040503050406030204" pitchFamily="18" charset="0"/>
                            </a:rPr>
                            <m:t>𝑖</m:t>
                          </m:r>
                        </m:sub>
                        <m:sup/>
                        <m:e>
                          <m:sSubSup>
                            <m:sSubSupPr>
                              <m:ctrlPr>
                                <a:rPr lang="en-IN" sz="2200" i="1" smtClean="0">
                                  <a:latin typeface="Cambria Math" panose="02040503050406030204" pitchFamily="18" charset="0"/>
                                </a:rPr>
                              </m:ctrlPr>
                            </m:sSubSupPr>
                            <m:e>
                              <m:r>
                                <a:rPr lang="en-IN" sz="2200" i="1" smtClean="0">
                                  <a:latin typeface="Cambria Math" panose="02040503050406030204" pitchFamily="18" charset="0"/>
                                </a:rPr>
                                <m:t>𝜙</m:t>
                              </m:r>
                            </m:e>
                            <m:sub>
                              <m:r>
                                <a:rPr lang="en-IN" sz="2200" i="1" smtClean="0">
                                  <a:latin typeface="Cambria Math" panose="02040503050406030204" pitchFamily="18" charset="0"/>
                                </a:rPr>
                                <m:t>𝑖</m:t>
                              </m:r>
                            </m:sub>
                            <m:sup>
                              <m:r>
                                <a:rPr lang="en-IN" sz="2200" i="1" smtClean="0">
                                  <a:latin typeface="Cambria Math" panose="02040503050406030204" pitchFamily="18" charset="0"/>
                                </a:rPr>
                                <m:t>𝑡</m:t>
                              </m:r>
                            </m:sup>
                          </m:sSubSup>
                          <m:sSub>
                            <m:sSubPr>
                              <m:ctrlPr>
                                <a:rPr lang="en-IN" sz="2200" i="1" smtClean="0">
                                  <a:latin typeface="Cambria Math" panose="02040503050406030204" pitchFamily="18" charset="0"/>
                                </a:rPr>
                              </m:ctrlPr>
                            </m:sSubPr>
                            <m:e>
                              <m:r>
                                <a:rPr lang="en-IN" sz="2200" i="1" smtClean="0">
                                  <a:latin typeface="Cambria Math" panose="02040503050406030204" pitchFamily="18" charset="0"/>
                                </a:rPr>
                                <m:t>𝜙</m:t>
                              </m:r>
                            </m:e>
                            <m:sub>
                              <m:r>
                                <a:rPr lang="en-IN" sz="2200" i="1" smtClean="0">
                                  <a:latin typeface="Cambria Math" panose="02040503050406030204" pitchFamily="18" charset="0"/>
                                </a:rPr>
                                <m:t>𝑖</m:t>
                              </m:r>
                            </m:sub>
                          </m:sSub>
                          <m:sSub>
                            <m:sSubPr>
                              <m:ctrlPr>
                                <a:rPr lang="en-IN" sz="2200" i="1" smtClean="0">
                                  <a:latin typeface="Cambria Math" panose="02040503050406030204" pitchFamily="18" charset="0"/>
                                </a:rPr>
                              </m:ctrlPr>
                            </m:sSubPr>
                            <m:e>
                              <m:r>
                                <a:rPr lang="en-IN" sz="2200" i="1" smtClean="0">
                                  <a:latin typeface="Cambria Math" panose="02040503050406030204" pitchFamily="18" charset="0"/>
                                </a:rPr>
                                <m:t>𝐴</m:t>
                              </m:r>
                            </m:e>
                            <m:sub>
                              <m:sSub>
                                <m:sSubPr>
                                  <m:ctrlPr>
                                    <a:rPr lang="en-IN" sz="2200" i="1" smtClean="0">
                                      <a:latin typeface="Cambria Math" panose="02040503050406030204" pitchFamily="18" charset="0"/>
                                    </a:rPr>
                                  </m:ctrlPr>
                                </m:sSubPr>
                                <m:e>
                                  <m:r>
                                    <a:rPr lang="en-IN" sz="2200" i="1" smtClean="0">
                                      <a:latin typeface="Cambria Math" panose="02040503050406030204" pitchFamily="18" charset="0"/>
                                    </a:rPr>
                                    <m:t>𝑆</m:t>
                                  </m:r>
                                </m:e>
                                <m:sub>
                                  <m:r>
                                    <a:rPr lang="en-IN" sz="2200" i="1" smtClean="0">
                                      <a:latin typeface="Cambria Math" panose="02040503050406030204" pitchFamily="18" charset="0"/>
                                    </a:rPr>
                                    <m:t>𝑖</m:t>
                                  </m:r>
                                </m:sub>
                              </m:sSub>
                            </m:sub>
                          </m:sSub>
                          <m:sSubSup>
                            <m:sSubSupPr>
                              <m:ctrlPr>
                                <a:rPr lang="en-IN" sz="2200" i="1" smtClean="0">
                                  <a:latin typeface="Cambria Math" panose="02040503050406030204" pitchFamily="18" charset="0"/>
                                </a:rPr>
                              </m:ctrlPr>
                            </m:sSubSupPr>
                            <m:e>
                              <m:r>
                                <a:rPr lang="en-IN" sz="2200" i="1" smtClean="0">
                                  <a:latin typeface="Cambria Math" panose="02040503050406030204" pitchFamily="18" charset="0"/>
                                </a:rPr>
                                <m:t>𝑠</m:t>
                              </m:r>
                            </m:e>
                            <m:sub>
                              <m:r>
                                <a:rPr lang="en-IN" sz="2200" i="1" smtClean="0">
                                  <a:latin typeface="Cambria Math" panose="02040503050406030204" pitchFamily="18" charset="0"/>
                                </a:rPr>
                                <m:t>𝑖</m:t>
                              </m:r>
                            </m:sub>
                            <m:sup>
                              <m:r>
                                <a:rPr lang="en-IN" sz="2200" i="1" smtClean="0">
                                  <a:latin typeface="Cambria Math" panose="02040503050406030204" pitchFamily="18" charset="0"/>
                                </a:rPr>
                                <m:t>𝑡</m:t>
                              </m:r>
                            </m:sup>
                          </m:sSubSup>
                        </m:e>
                      </m:nary>
                    </m:oMath>
                  </m:oMathPara>
                </a14:m>
                <a:endParaRPr lang="en-IN" sz="2200" dirty="0"/>
              </a:p>
            </p:txBody>
          </p:sp>
        </mc:Choice>
        <mc:Fallback xmlns="">
          <p:sp>
            <p:nvSpPr>
              <p:cNvPr id="6" name="TextBox 5">
                <a:extLst>
                  <a:ext uri="{FF2B5EF4-FFF2-40B4-BE49-F238E27FC236}">
                    <a16:creationId xmlns:a16="http://schemas.microsoft.com/office/drawing/2014/main" id="{AEE67496-4135-44D5-8D15-3604FD6A484F}"/>
                  </a:ext>
                </a:extLst>
              </p:cNvPr>
              <p:cNvSpPr txBox="1">
                <a:spLocks noRot="1" noChangeAspect="1" noMove="1" noResize="1" noEditPoints="1" noAdjustHandles="1" noChangeArrowheads="1" noChangeShapeType="1" noTextEdit="1"/>
              </p:cNvSpPr>
              <p:nvPr/>
            </p:nvSpPr>
            <p:spPr>
              <a:xfrm>
                <a:off x="3301010" y="4130128"/>
                <a:ext cx="3349315" cy="821507"/>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966F70-4363-46CF-80F7-101C5871D058}"/>
                  </a:ext>
                </a:extLst>
              </p:cNvPr>
              <p:cNvSpPr txBox="1"/>
              <p:nvPr/>
            </p:nvSpPr>
            <p:spPr>
              <a:xfrm>
                <a:off x="3036315" y="5227721"/>
                <a:ext cx="4353884" cy="966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200" i="1" smtClean="0">
                          <a:latin typeface="Cambria Math" panose="02040503050406030204" pitchFamily="18" charset="0"/>
                        </a:rPr>
                        <m:t>𝐴</m:t>
                      </m:r>
                      <m:r>
                        <a:rPr lang="en-IN" sz="2200" i="1" smtClean="0">
                          <a:latin typeface="Cambria Math" panose="02040503050406030204" pitchFamily="18" charset="0"/>
                        </a:rPr>
                        <m:t>=</m:t>
                      </m:r>
                      <m:sSup>
                        <m:sSupPr>
                          <m:ctrlPr>
                            <a:rPr lang="en-IN" sz="2200" i="1" smtClean="0">
                              <a:latin typeface="Cambria Math" panose="02040503050406030204" pitchFamily="18" charset="0"/>
                            </a:rPr>
                          </m:ctrlPr>
                        </m:sSupPr>
                        <m:e>
                          <m:d>
                            <m:dPr>
                              <m:ctrlPr>
                                <a:rPr lang="en-IN" sz="2200" i="1" smtClean="0">
                                  <a:latin typeface="Cambria Math" panose="02040503050406030204" pitchFamily="18" charset="0"/>
                                </a:rPr>
                              </m:ctrlPr>
                            </m:dPr>
                            <m:e>
                              <m:nary>
                                <m:naryPr>
                                  <m:chr m:val="∑"/>
                                  <m:limLoc m:val="undOvr"/>
                                  <m:grow m:val="on"/>
                                  <m:supHide m:val="on"/>
                                  <m:ctrlPr>
                                    <a:rPr lang="en-IN" sz="2200" i="1" smtClean="0">
                                      <a:latin typeface="Cambria Math" panose="02040503050406030204" pitchFamily="18" charset="0"/>
                                    </a:rPr>
                                  </m:ctrlPr>
                                </m:naryPr>
                                <m:sub>
                                  <m:r>
                                    <a:rPr lang="en-IN" sz="2200" i="1" smtClean="0">
                                      <a:latin typeface="Cambria Math" panose="02040503050406030204" pitchFamily="18" charset="0"/>
                                    </a:rPr>
                                    <m:t>𝑖</m:t>
                                  </m:r>
                                </m:sub>
                                <m:sup/>
                                <m:e>
                                  <m:sSubSup>
                                    <m:sSubSupPr>
                                      <m:ctrlPr>
                                        <a:rPr lang="en-IN" sz="2200" i="1" smtClean="0">
                                          <a:solidFill>
                                            <a:srgbClr val="FF0000"/>
                                          </a:solidFill>
                                          <a:latin typeface="Cambria Math" panose="02040503050406030204" pitchFamily="18" charset="0"/>
                                        </a:rPr>
                                      </m:ctrlPr>
                                    </m:sSubSupPr>
                                    <m:e>
                                      <m:r>
                                        <a:rPr lang="en-IN" sz="2200" i="1" smtClean="0">
                                          <a:solidFill>
                                            <a:srgbClr val="FF0000"/>
                                          </a:solidFill>
                                          <a:latin typeface="Cambria Math" panose="02040503050406030204" pitchFamily="18" charset="0"/>
                                        </a:rPr>
                                        <m:t>𝜙</m:t>
                                      </m:r>
                                    </m:e>
                                    <m:sub>
                                      <m:r>
                                        <a:rPr lang="en-IN" sz="2200" i="1" smtClean="0">
                                          <a:solidFill>
                                            <a:srgbClr val="FF0000"/>
                                          </a:solidFill>
                                          <a:latin typeface="Cambria Math" panose="02040503050406030204" pitchFamily="18" charset="0"/>
                                        </a:rPr>
                                        <m:t>𝑖</m:t>
                                      </m:r>
                                    </m:sub>
                                    <m:sup>
                                      <m:r>
                                        <a:rPr lang="en-IN" sz="2200" i="1" smtClean="0">
                                          <a:solidFill>
                                            <a:srgbClr val="FF0000"/>
                                          </a:solidFill>
                                          <a:latin typeface="Cambria Math" panose="02040503050406030204" pitchFamily="18" charset="0"/>
                                        </a:rPr>
                                        <m:t>𝑡</m:t>
                                      </m:r>
                                    </m:sup>
                                  </m:sSubSup>
                                  <m:sSub>
                                    <m:sSubPr>
                                      <m:ctrlPr>
                                        <a:rPr lang="en-IN" sz="2200" i="1" smtClean="0">
                                          <a:solidFill>
                                            <a:srgbClr val="FF0000"/>
                                          </a:solidFill>
                                          <a:latin typeface="Cambria Math" panose="02040503050406030204" pitchFamily="18" charset="0"/>
                                        </a:rPr>
                                      </m:ctrlPr>
                                    </m:sSubPr>
                                    <m:e>
                                      <m:r>
                                        <a:rPr lang="en-IN" sz="2200" i="1" smtClean="0">
                                          <a:solidFill>
                                            <a:srgbClr val="FF0000"/>
                                          </a:solidFill>
                                          <a:latin typeface="Cambria Math" panose="02040503050406030204" pitchFamily="18" charset="0"/>
                                        </a:rPr>
                                        <m:t>𝜙</m:t>
                                      </m:r>
                                    </m:e>
                                    <m:sub>
                                      <m:r>
                                        <a:rPr lang="en-IN" sz="2200" i="1" smtClean="0">
                                          <a:solidFill>
                                            <a:srgbClr val="FF0000"/>
                                          </a:solidFill>
                                          <a:latin typeface="Cambria Math" panose="02040503050406030204" pitchFamily="18" charset="0"/>
                                        </a:rPr>
                                        <m:t>𝑖</m:t>
                                      </m:r>
                                    </m:sub>
                                  </m:sSub>
                                  <m:sSub>
                                    <m:sSubPr>
                                      <m:ctrlPr>
                                        <a:rPr lang="en-IN" sz="2200" i="1" smtClean="0">
                                          <a:latin typeface="Cambria Math" panose="02040503050406030204" pitchFamily="18" charset="0"/>
                                        </a:rPr>
                                      </m:ctrlPr>
                                    </m:sSubPr>
                                    <m:e>
                                      <m:r>
                                        <a:rPr lang="en-IN" sz="2200" i="1" smtClean="0">
                                          <a:latin typeface="Cambria Math" panose="02040503050406030204" pitchFamily="18" charset="0"/>
                                        </a:rPr>
                                        <m:t>𝑠</m:t>
                                      </m:r>
                                    </m:e>
                                    <m:sub>
                                      <m:r>
                                        <a:rPr lang="en-IN" sz="2200" i="1" smtClean="0">
                                          <a:latin typeface="Cambria Math" panose="02040503050406030204" pitchFamily="18" charset="0"/>
                                        </a:rPr>
                                        <m:t>𝑖</m:t>
                                      </m:r>
                                    </m:sub>
                                  </m:sSub>
                                  <m:sSubSup>
                                    <m:sSubSupPr>
                                      <m:ctrlPr>
                                        <a:rPr lang="en-IN" sz="2200" i="1" smtClean="0">
                                          <a:latin typeface="Cambria Math" panose="02040503050406030204" pitchFamily="18" charset="0"/>
                                        </a:rPr>
                                      </m:ctrlPr>
                                    </m:sSubSupPr>
                                    <m:e>
                                      <m:r>
                                        <a:rPr lang="en-IN" sz="2200" i="1" smtClean="0">
                                          <a:latin typeface="Cambria Math" panose="02040503050406030204" pitchFamily="18" charset="0"/>
                                        </a:rPr>
                                        <m:t>𝑠</m:t>
                                      </m:r>
                                    </m:e>
                                    <m:sub>
                                      <m:r>
                                        <a:rPr lang="en-IN" sz="2200" i="1" smtClean="0">
                                          <a:latin typeface="Cambria Math" panose="02040503050406030204" pitchFamily="18" charset="0"/>
                                        </a:rPr>
                                        <m:t>𝑖</m:t>
                                      </m:r>
                                    </m:sub>
                                    <m:sup>
                                      <m:r>
                                        <a:rPr lang="en-IN" sz="2200" i="1" smtClean="0">
                                          <a:latin typeface="Cambria Math" panose="02040503050406030204" pitchFamily="18" charset="0"/>
                                        </a:rPr>
                                        <m:t>𝑡</m:t>
                                      </m:r>
                                    </m:sup>
                                  </m:sSubSup>
                                </m:e>
                              </m:nary>
                            </m:e>
                          </m:d>
                        </m:e>
                        <m:sup>
                          <m:r>
                            <a:rPr lang="en-IN" sz="2200" i="1" smtClean="0">
                              <a:latin typeface="Cambria Math" panose="02040503050406030204" pitchFamily="18" charset="0"/>
                            </a:rPr>
                            <m:t>−1</m:t>
                          </m:r>
                        </m:sup>
                      </m:sSup>
                      <m:d>
                        <m:dPr>
                          <m:ctrlPr>
                            <a:rPr lang="en-IN" sz="2200" i="1" smtClean="0">
                              <a:latin typeface="Cambria Math" panose="02040503050406030204" pitchFamily="18" charset="0"/>
                            </a:rPr>
                          </m:ctrlPr>
                        </m:dPr>
                        <m:e>
                          <m:nary>
                            <m:naryPr>
                              <m:chr m:val="∑"/>
                              <m:limLoc m:val="undOvr"/>
                              <m:grow m:val="on"/>
                              <m:supHide m:val="on"/>
                              <m:ctrlPr>
                                <a:rPr lang="en-IN" sz="2200" i="1" smtClean="0">
                                  <a:latin typeface="Cambria Math" panose="02040503050406030204" pitchFamily="18" charset="0"/>
                                </a:rPr>
                              </m:ctrlPr>
                            </m:naryPr>
                            <m:sub>
                              <m:r>
                                <a:rPr lang="en-IN" sz="2200" i="1" smtClean="0">
                                  <a:latin typeface="Cambria Math" panose="02040503050406030204" pitchFamily="18" charset="0"/>
                                </a:rPr>
                                <m:t>𝑖</m:t>
                              </m:r>
                            </m:sub>
                            <m:sup/>
                            <m:e>
                              <m:sSubSup>
                                <m:sSubSupPr>
                                  <m:ctrlPr>
                                    <a:rPr lang="en-IN" sz="2200" i="1" smtClean="0">
                                      <a:latin typeface="Cambria Math" panose="02040503050406030204" pitchFamily="18" charset="0"/>
                                    </a:rPr>
                                  </m:ctrlPr>
                                </m:sSubSupPr>
                                <m:e>
                                  <m:r>
                                    <a:rPr lang="en-IN" sz="2200" i="1" smtClean="0">
                                      <a:latin typeface="Cambria Math" panose="02040503050406030204" pitchFamily="18" charset="0"/>
                                    </a:rPr>
                                    <m:t>𝜙</m:t>
                                  </m:r>
                                </m:e>
                                <m:sub>
                                  <m:r>
                                    <a:rPr lang="en-IN" sz="2200" i="1" smtClean="0">
                                      <a:latin typeface="Cambria Math" panose="02040503050406030204" pitchFamily="18" charset="0"/>
                                    </a:rPr>
                                    <m:t>𝑖</m:t>
                                  </m:r>
                                </m:sub>
                                <m:sup>
                                  <m:r>
                                    <a:rPr lang="en-IN" sz="2200" i="1" smtClean="0">
                                      <a:latin typeface="Cambria Math" panose="02040503050406030204" pitchFamily="18" charset="0"/>
                                    </a:rPr>
                                    <m:t>𝑡</m:t>
                                  </m:r>
                                </m:sup>
                              </m:sSubSup>
                              <m:sSub>
                                <m:sSubPr>
                                  <m:ctrlPr>
                                    <a:rPr lang="en-IN" sz="2200" i="1" smtClean="0">
                                      <a:latin typeface="Cambria Math" panose="02040503050406030204" pitchFamily="18" charset="0"/>
                                    </a:rPr>
                                  </m:ctrlPr>
                                </m:sSubPr>
                                <m:e>
                                  <m:r>
                                    <a:rPr lang="en-IN" sz="2200" i="1" smtClean="0">
                                      <a:latin typeface="Cambria Math" panose="02040503050406030204" pitchFamily="18" charset="0"/>
                                    </a:rPr>
                                    <m:t>𝑦</m:t>
                                  </m:r>
                                </m:e>
                                <m:sub>
                                  <m:r>
                                    <a:rPr lang="en-IN" sz="2200" i="1" smtClean="0">
                                      <a:latin typeface="Cambria Math" panose="02040503050406030204" pitchFamily="18" charset="0"/>
                                    </a:rPr>
                                    <m:t>𝑖</m:t>
                                  </m:r>
                                </m:sub>
                              </m:sSub>
                              <m:sSubSup>
                                <m:sSubSupPr>
                                  <m:ctrlPr>
                                    <a:rPr lang="en-IN" sz="2200" i="1" smtClean="0">
                                      <a:latin typeface="Cambria Math" panose="02040503050406030204" pitchFamily="18" charset="0"/>
                                    </a:rPr>
                                  </m:ctrlPr>
                                </m:sSubSupPr>
                                <m:e>
                                  <m:r>
                                    <a:rPr lang="en-IN" sz="2200" i="1" smtClean="0">
                                      <a:latin typeface="Cambria Math" panose="02040503050406030204" pitchFamily="18" charset="0"/>
                                    </a:rPr>
                                    <m:t>𝑠</m:t>
                                  </m:r>
                                </m:e>
                                <m:sub>
                                  <m:r>
                                    <a:rPr lang="en-IN" sz="2200" i="1" smtClean="0">
                                      <a:latin typeface="Cambria Math" panose="02040503050406030204" pitchFamily="18" charset="0"/>
                                    </a:rPr>
                                    <m:t>𝑖</m:t>
                                  </m:r>
                                </m:sub>
                                <m:sup>
                                  <m:r>
                                    <a:rPr lang="en-IN" sz="2200" i="1" smtClean="0">
                                      <a:latin typeface="Cambria Math" panose="02040503050406030204" pitchFamily="18" charset="0"/>
                                    </a:rPr>
                                    <m:t>𝑡</m:t>
                                  </m:r>
                                </m:sup>
                              </m:sSubSup>
                            </m:e>
                          </m:nary>
                        </m:e>
                      </m:d>
                    </m:oMath>
                  </m:oMathPara>
                </a14:m>
                <a:endParaRPr lang="en-IN" sz="2200" dirty="0"/>
              </a:p>
            </p:txBody>
          </p:sp>
        </mc:Choice>
        <mc:Fallback xmlns="">
          <p:sp>
            <p:nvSpPr>
              <p:cNvPr id="7" name="TextBox 6">
                <a:extLst>
                  <a:ext uri="{FF2B5EF4-FFF2-40B4-BE49-F238E27FC236}">
                    <a16:creationId xmlns:a16="http://schemas.microsoft.com/office/drawing/2014/main" id="{DD966F70-4363-46CF-80F7-101C5871D058}"/>
                  </a:ext>
                </a:extLst>
              </p:cNvPr>
              <p:cNvSpPr txBox="1">
                <a:spLocks noRot="1" noChangeAspect="1" noMove="1" noResize="1" noEditPoints="1" noAdjustHandles="1" noChangeArrowheads="1" noChangeShapeType="1" noTextEdit="1"/>
              </p:cNvSpPr>
              <p:nvPr/>
            </p:nvSpPr>
            <p:spPr>
              <a:xfrm>
                <a:off x="3036315" y="5227721"/>
                <a:ext cx="4353884" cy="96629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019316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7E58D-0192-4439-8951-812C090EDBE9}"/>
              </a:ext>
            </a:extLst>
          </p:cNvPr>
          <p:cNvSpPr>
            <a:spLocks noGrp="1"/>
          </p:cNvSpPr>
          <p:nvPr>
            <p:ph type="title"/>
          </p:nvPr>
        </p:nvSpPr>
        <p:spPr>
          <a:xfrm>
            <a:off x="677334" y="609600"/>
            <a:ext cx="8596668" cy="822158"/>
          </a:xfrm>
        </p:spPr>
        <p:txBody>
          <a:bodyPr/>
          <a:lstStyle/>
          <a:p>
            <a:r>
              <a:rPr lang="en-US" dirty="0"/>
              <a:t>Learning A, S simultaneously</a:t>
            </a:r>
            <a:endParaRPr lang="en-IN"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F8F561F-8246-417E-9BA8-A4DEA57AFCEA}"/>
                  </a:ext>
                </a:extLst>
              </p:cNvPr>
              <p:cNvSpPr txBox="1"/>
              <p:nvPr/>
            </p:nvSpPr>
            <p:spPr>
              <a:xfrm>
                <a:off x="677334" y="1552074"/>
                <a:ext cx="10331561" cy="4482124"/>
              </a:xfrm>
              <a:prstGeom prst="rect">
                <a:avLst/>
              </a:prstGeom>
              <a:noFill/>
            </p:spPr>
            <p:txBody>
              <a:bodyPr wrap="square" rtlCol="0">
                <a:spAutoFit/>
              </a:bodyPr>
              <a:lstStyle/>
              <a:p>
                <a:r>
                  <a:rPr lang="en-US" dirty="0"/>
                  <a:t>We update A, S via a stochastic gradient descent algorithm. </a:t>
                </a:r>
              </a:p>
              <a:p>
                <a:endParaRPr lang="en-US" dirty="0"/>
              </a:p>
              <a:p>
                <a:r>
                  <a:rPr lang="en-US" dirty="0"/>
                  <a:t>Illustration for using the </a:t>
                </a:r>
                <a:r>
                  <a:rPr lang="en-US" dirty="0">
                    <a:solidFill>
                      <a:srgbClr val="FF0000"/>
                    </a:solidFill>
                  </a:rPr>
                  <a:t>squared error (Euclidean distance)</a:t>
                </a:r>
                <a:r>
                  <a:rPr lang="en-US" dirty="0"/>
                  <a:t> for minimizing cost between </a:t>
                </a:r>
                <a:r>
                  <a:rPr lang="en-US" dirty="0">
                    <a:solidFill>
                      <a:srgbClr val="FF0000"/>
                    </a:solidFill>
                  </a:rPr>
                  <a:t>X</a:t>
                </a:r>
                <a:r>
                  <a:rPr lang="en-US" dirty="0"/>
                  <a:t> and </a:t>
                </a:r>
                <a:r>
                  <a:rPr lang="en-US" dirty="0">
                    <a:solidFill>
                      <a:srgbClr val="FF0000"/>
                    </a:solidFill>
                  </a:rPr>
                  <a:t>AS</a:t>
                </a:r>
              </a:p>
              <a:p>
                <a:endParaRPr lang="en-US" dirty="0">
                  <a:solidFill>
                    <a:srgbClr val="FF0000"/>
                  </a:solidFill>
                </a:endParaRPr>
              </a:p>
              <a:p>
                <a:r>
                  <a:rPr lang="en-US" dirty="0">
                    <a:solidFill>
                      <a:srgbClr val="FF0000"/>
                    </a:solidFill>
                  </a:rPr>
                  <a:t>A </a:t>
                </a:r>
                <a:r>
                  <a:rPr lang="en-US" dirty="0"/>
                  <a:t>is updated via projected gradient descent, with an adaptive step size</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𝐴</m:t>
                          </m:r>
                        </m:e>
                        <m:sub>
                          <m:r>
                            <a:rPr lang="en-US" i="1" smtClean="0">
                              <a:latin typeface="Cambria Math" panose="02040503050406030204" pitchFamily="18" charset="0"/>
                            </a:rPr>
                            <m:t>𝑛</m:t>
                          </m:r>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𝐴</m:t>
                          </m:r>
                        </m:e>
                        <m:sub>
                          <m:r>
                            <a:rPr lang="en-US" i="1" smtClean="0">
                              <a:latin typeface="Cambria Math" panose="02040503050406030204" pitchFamily="18" charset="0"/>
                            </a:rPr>
                            <m:t>𝑛</m:t>
                          </m:r>
                        </m:sub>
                      </m:sSub>
                      <m:r>
                        <a:rPr lang="en-US" i="1" smtClean="0">
                          <a:latin typeface="Cambria Math" panose="02040503050406030204" pitchFamily="18" charset="0"/>
                        </a:rPr>
                        <m:t>−</m:t>
                      </m:r>
                      <m:r>
                        <a:rPr lang="en-US" i="1" smtClean="0">
                          <a:latin typeface="Cambria Math" panose="02040503050406030204" pitchFamily="18" charset="0"/>
                        </a:rPr>
                        <m:t>𝜃</m:t>
                      </m:r>
                      <m:d>
                        <m:dPr>
                          <m:ctrlPr>
                            <a:rPr lang="en-US" i="1" smtClean="0">
                              <a:latin typeface="Cambria Math" panose="02040503050406030204" pitchFamily="18" charset="0"/>
                            </a:rPr>
                          </m:ctrlPr>
                        </m:dPr>
                        <m:e>
                          <m:nary>
                            <m:naryPr>
                              <m:chr m:val="∑"/>
                              <m:limLoc m:val="undOvr"/>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i="1" smtClean="0">
                                      <a:latin typeface="Cambria Math" panose="02040503050406030204" pitchFamily="18" charset="0"/>
                                    </a:rPr>
                                    <m:t>𝜙</m:t>
                                  </m:r>
                                </m:e>
                                <m:sub>
                                  <m:r>
                                    <a:rPr lang="en-US" i="1" smtClean="0">
                                      <a:latin typeface="Cambria Math" panose="02040503050406030204" pitchFamily="18" charset="0"/>
                                    </a:rPr>
                                    <m:t>𝑖</m:t>
                                  </m:r>
                                </m:sub>
                                <m:sup>
                                  <m:r>
                                    <a:rPr lang="en-US" i="1" smtClean="0">
                                      <a:latin typeface="Cambria Math" panose="02040503050406030204" pitchFamily="18" charset="0"/>
                                    </a:rPr>
                                    <m:t>𝑡</m:t>
                                  </m:r>
                                </m:sup>
                              </m:sSubSup>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𝜙</m:t>
                                      </m:r>
                                    </m:e>
                                    <m:sub>
                                      <m:r>
                                        <a:rPr lang="en-US"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𝐴</m:t>
                                      </m:r>
                                    </m:e>
                                    <m:sub>
                                      <m:r>
                                        <a:rPr lang="en-US"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𝑛𝑖</m:t>
                                      </m:r>
                                    </m:sub>
                                  </m:sSub>
                                  <m:r>
                                    <a:rPr lang="en-US" i="1" smtClean="0">
                                      <a:latin typeface="Cambria Math" panose="02040503050406030204" pitchFamily="18" charset="0"/>
                                    </a:rPr>
                                    <m:t>−</m:t>
                                  </m:r>
                                  <m:r>
                                    <a:rPr lang="en-US" i="1" smtClean="0">
                                      <a:latin typeface="Cambria Math" panose="02040503050406030204" pitchFamily="18" charset="0"/>
                                    </a:rPr>
                                    <m:t>𝑋</m:t>
                                  </m:r>
                                </m:e>
                              </m:d>
                              <m:sSubSup>
                                <m:sSubSupPr>
                                  <m:ctrlPr>
                                    <a:rPr lang="en-US" i="1" smtClean="0">
                                      <a:latin typeface="Cambria Math" panose="02040503050406030204" pitchFamily="18" charset="0"/>
                                    </a:rPr>
                                  </m:ctrlPr>
                                </m:sSubSupPr>
                                <m:e>
                                  <m:r>
                                    <a:rPr lang="en-US" i="1" smtClean="0">
                                      <a:latin typeface="Cambria Math" panose="02040503050406030204" pitchFamily="18" charset="0"/>
                                    </a:rPr>
                                    <m:t>𝑠</m:t>
                                  </m:r>
                                </m:e>
                                <m:sub>
                                  <m:r>
                                    <a:rPr lang="en-US" i="1" smtClean="0">
                                      <a:latin typeface="Cambria Math" panose="02040503050406030204" pitchFamily="18" charset="0"/>
                                    </a:rPr>
                                    <m:t>𝑛𝑖</m:t>
                                  </m:r>
                                </m:sub>
                                <m:sup>
                                  <m:r>
                                    <a:rPr lang="en-US" i="1" smtClean="0">
                                      <a:latin typeface="Cambria Math" panose="02040503050406030204" pitchFamily="18" charset="0"/>
                                    </a:rPr>
                                    <m:t>𝑡</m:t>
                                  </m:r>
                                </m:sup>
                              </m:sSubSup>
                            </m:e>
                          </m:nary>
                        </m:e>
                      </m:d>
                    </m:oMath>
                  </m:oMathPara>
                </a14:m>
                <a:endParaRPr lang="en-IN" dirty="0">
                  <a:solidFill>
                    <a:srgbClr val="FF0000"/>
                  </a:solidFill>
                </a:endParaRPr>
              </a:p>
              <a:p>
                <a:endParaRPr lang="en-US" dirty="0">
                  <a:solidFill>
                    <a:srgbClr val="FF0000"/>
                  </a:solidFill>
                </a:endParaRPr>
              </a:p>
              <a:p>
                <a:r>
                  <a:rPr lang="en-US" dirty="0">
                    <a:solidFill>
                      <a:srgbClr val="FF0000"/>
                    </a:solidFill>
                  </a:rPr>
                  <a:t>S </a:t>
                </a:r>
                <a:r>
                  <a:rPr lang="en-US" dirty="0"/>
                  <a:t>is updated via a multiplicative update rule. M</a:t>
                </a:r>
                <a:r>
                  <a:rPr lang="en-US" baseline="-25000" dirty="0"/>
                  <a:t>ni </a:t>
                </a:r>
                <a:r>
                  <a:rPr lang="en-US" dirty="0"/>
                  <a:t>represents the </a:t>
                </a:r>
                <a:r>
                  <a:rPr lang="en-US" dirty="0" err="1"/>
                  <a:t>i</a:t>
                </a:r>
                <a:r>
                  <a:rPr lang="en-US" baseline="30000" dirty="0" err="1"/>
                  <a:t>th</a:t>
                </a:r>
                <a:r>
                  <a:rPr lang="en-US" dirty="0"/>
                  <a:t> column, </a:t>
                </a:r>
              </a:p>
              <a:p>
                <a:endParaRPr lang="en-US" dirty="0">
                  <a:solidFill>
                    <a:srgbClr val="FF0000"/>
                  </a:solidFill>
                </a:endParaRPr>
              </a:p>
              <a:p>
                <a:r>
                  <a:rPr lang="en-US" dirty="0">
                    <a:solidFill>
                      <a:srgbClr val="FF0000"/>
                    </a:solidFill>
                  </a:rPr>
                  <a:t>	M</a:t>
                </a:r>
                <a:r>
                  <a:rPr lang="en-US" baseline="-25000" dirty="0">
                    <a:solidFill>
                      <a:srgbClr val="FF0000"/>
                    </a:solidFill>
                  </a:rPr>
                  <a:t>ni     </a:t>
                </a:r>
                <a:r>
                  <a:rPr lang="en-US" dirty="0">
                    <a:solidFill>
                      <a:srgbClr val="FF0000"/>
                    </a:solidFill>
                  </a:rPr>
                  <a:t>=                                               </a:t>
                </a:r>
              </a:p>
              <a:p>
                <a:endParaRPr lang="en-US" dirty="0">
                  <a:solidFill>
                    <a:srgbClr val="FF0000"/>
                  </a:solidFill>
                </a:endParaRPr>
              </a:p>
              <a:p>
                <a:endParaRPr lang="en-US" dirty="0">
                  <a:solidFill>
                    <a:srgbClr val="FF0000"/>
                  </a:solidFill>
                </a:endParaRPr>
              </a:p>
              <a:p>
                <a:r>
                  <a:rPr lang="en-US" dirty="0">
                    <a:solidFill>
                      <a:srgbClr val="FF0000"/>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rPr>
                          <m:t>𝑠</m:t>
                        </m:r>
                      </m:e>
                      <m:sub>
                        <m:d>
                          <m:dPr>
                            <m:ctrlPr>
                              <a:rPr lang="en-US" sz="2000" i="1" smtClean="0">
                                <a:solidFill>
                                  <a:schemeClr val="tx1"/>
                                </a:solidFill>
                                <a:latin typeface="Cambria Math" panose="02040503050406030204" pitchFamily="18" charset="0"/>
                              </a:rPr>
                            </m:ctrlPr>
                          </m:dPr>
                          <m:e>
                            <m:r>
                              <a:rPr lang="en-US" sz="2000" i="1" smtClean="0">
                                <a:solidFill>
                                  <a:schemeClr val="tx1"/>
                                </a:solidFill>
                                <a:latin typeface="Cambria Math" panose="02040503050406030204" pitchFamily="18" charset="0"/>
                              </a:rPr>
                              <m:t>𝑛</m:t>
                            </m:r>
                            <m:r>
                              <a:rPr lang="en-US" sz="2000" i="1" smtClean="0">
                                <a:solidFill>
                                  <a:schemeClr val="tx1"/>
                                </a:solidFill>
                                <a:latin typeface="Cambria Math" panose="02040503050406030204" pitchFamily="18" charset="0"/>
                              </a:rPr>
                              <m:t>+1</m:t>
                            </m:r>
                          </m:e>
                        </m:d>
                        <m:r>
                          <a:rPr lang="en-US" sz="2000" i="1" smtClean="0">
                            <a:solidFill>
                              <a:schemeClr val="tx1"/>
                            </a:solidFill>
                            <a:latin typeface="Cambria Math" panose="02040503050406030204" pitchFamily="18" charset="0"/>
                          </a:rPr>
                          <m:t>𝑖</m:t>
                        </m:r>
                      </m:sub>
                    </m:sSub>
                    <m:r>
                      <a:rPr lang="en-US" sz="2000" i="1" smtClean="0">
                        <a:solidFill>
                          <a:schemeClr val="tx1"/>
                        </a:solidFill>
                        <a:latin typeface="Cambria Math" panose="02040503050406030204" pitchFamily="18" charset="0"/>
                      </a:rPr>
                      <m:t>=</m:t>
                    </m:r>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rPr>
                          <m:t>𝑠</m:t>
                        </m:r>
                      </m:e>
                      <m:sub>
                        <m:r>
                          <a:rPr lang="en-US" sz="2000" i="1" smtClean="0">
                            <a:solidFill>
                              <a:schemeClr val="tx1"/>
                            </a:solidFill>
                            <a:latin typeface="Cambria Math" panose="02040503050406030204" pitchFamily="18" charset="0"/>
                          </a:rPr>
                          <m:t>𝑛</m:t>
                        </m:r>
                        <m:sSup>
                          <m:sSupPr>
                            <m:ctrlPr>
                              <a:rPr lang="en-US" sz="2000" i="1" smtClean="0">
                                <a:solidFill>
                                  <a:schemeClr val="tx1"/>
                                </a:solidFill>
                                <a:latin typeface="Cambria Math" panose="02040503050406030204" pitchFamily="18" charset="0"/>
                              </a:rPr>
                            </m:ctrlPr>
                          </m:sSupPr>
                          <m:e>
                            <m:r>
                              <a:rPr lang="en-US" sz="2000" i="1" smtClean="0">
                                <a:solidFill>
                                  <a:schemeClr val="tx1"/>
                                </a:solidFill>
                                <a:latin typeface="Cambria Math" panose="02040503050406030204" pitchFamily="18" charset="0"/>
                              </a:rPr>
                              <m:t>𝑖</m:t>
                            </m:r>
                          </m:e>
                          <m:sup>
                            <m:r>
                              <a:rPr lang="en-US" sz="2000" i="1" smtClean="0">
                                <a:solidFill>
                                  <a:schemeClr val="tx1"/>
                                </a:solidFill>
                                <a:latin typeface="Cambria Math" panose="02040503050406030204" pitchFamily="18" charset="0"/>
                              </a:rPr>
                              <m:t>0</m:t>
                            </m:r>
                          </m:sup>
                        </m:sSup>
                      </m:sub>
                    </m:sSub>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rPr>
                          <m:t>𝑀</m:t>
                        </m:r>
                      </m:e>
                      <m:sub>
                        <m:r>
                          <a:rPr lang="en-US" sz="2000" i="1" smtClean="0">
                            <a:solidFill>
                              <a:schemeClr val="tx1"/>
                            </a:solidFill>
                            <a:latin typeface="Cambria Math" panose="02040503050406030204" pitchFamily="18" charset="0"/>
                          </a:rPr>
                          <m:t>𝑛𝑖</m:t>
                        </m:r>
                      </m:sub>
                    </m:sSub>
                  </m:oMath>
                </a14:m>
                <a:r>
                  <a:rPr lang="en-IN" sz="2000" dirty="0">
                    <a:solidFill>
                      <a:srgbClr val="FF0000"/>
                    </a:solidFill>
                  </a:rPr>
                  <a:t> </a:t>
                </a:r>
                <a:r>
                  <a:rPr lang="en-IN" sz="2000" dirty="0"/>
                  <a:t>where </a:t>
                </a:r>
                <a14:m>
                  <m:oMath xmlns:m="http://schemas.openxmlformats.org/officeDocument/2006/math">
                    <m:r>
                      <a:rPr lang="en-IN" sz="2000" i="1" smtClean="0">
                        <a:latin typeface="Cambria Math" panose="02040503050406030204" pitchFamily="18" charset="0"/>
                      </a:rPr>
                      <m:t>°</m:t>
                    </m:r>
                    <m:r>
                      <a:rPr lang="en-US" sz="2000" b="0" i="0" smtClean="0">
                        <a:latin typeface="Cambria Math" panose="02040503050406030204" pitchFamily="18" charset="0"/>
                      </a:rPr>
                      <m:t> </m:t>
                    </m:r>
                  </m:oMath>
                </a14:m>
                <a:r>
                  <a:rPr lang="en-IN" sz="2000" dirty="0"/>
                  <a:t>represents element-wise multiplication</a:t>
                </a:r>
              </a:p>
            </p:txBody>
          </p:sp>
        </mc:Choice>
        <mc:Fallback>
          <p:sp>
            <p:nvSpPr>
              <p:cNvPr id="3" name="TextBox 2">
                <a:extLst>
                  <a:ext uri="{FF2B5EF4-FFF2-40B4-BE49-F238E27FC236}">
                    <a16:creationId xmlns:a16="http://schemas.microsoft.com/office/drawing/2014/main" id="{BF8F561F-8246-417E-9BA8-A4DEA57AFCEA}"/>
                  </a:ext>
                </a:extLst>
              </p:cNvPr>
              <p:cNvSpPr txBox="1">
                <a:spLocks noRot="1" noChangeAspect="1" noMove="1" noResize="1" noEditPoints="1" noAdjustHandles="1" noChangeArrowheads="1" noChangeShapeType="1" noTextEdit="1"/>
              </p:cNvSpPr>
              <p:nvPr/>
            </p:nvSpPr>
            <p:spPr>
              <a:xfrm>
                <a:off x="677334" y="1552074"/>
                <a:ext cx="10331561" cy="4482124"/>
              </a:xfrm>
              <a:prstGeom prst="rect">
                <a:avLst/>
              </a:prstGeom>
              <a:blipFill>
                <a:blip r:embed="rId3"/>
                <a:stretch>
                  <a:fillRect l="-472" t="-952" b="-8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950CF8-D88B-4978-BD6C-C51480CDC2A4}"/>
                  </a:ext>
                </a:extLst>
              </p:cNvPr>
              <p:cNvSpPr txBox="1"/>
              <p:nvPr/>
            </p:nvSpPr>
            <p:spPr>
              <a:xfrm>
                <a:off x="2105780" y="4659980"/>
                <a:ext cx="2869888" cy="6459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i="1" smtClean="0">
                              <a:latin typeface="Cambria Math" panose="02040503050406030204" pitchFamily="18" charset="0"/>
                            </a:rPr>
                          </m:ctrlPr>
                        </m:fPr>
                        <m:num>
                          <m:sSup>
                            <m:sSupPr>
                              <m:ctrlPr>
                                <a:rPr lang="en-IN" i="1" smtClean="0">
                                  <a:latin typeface="Cambria Math" panose="02040503050406030204" pitchFamily="18" charset="0"/>
                                </a:rPr>
                              </m:ctrlPr>
                            </m:sSupPr>
                            <m:e>
                              <m:d>
                                <m:dPr>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IN" i="1" smtClean="0">
                                          <a:latin typeface="Cambria Math" panose="02040503050406030204" pitchFamily="18" charset="0"/>
                                        </a:rPr>
                                        <m:t>𝜙</m:t>
                                      </m:r>
                                    </m:e>
                                    <m:sub>
                                      <m:r>
                                        <a:rPr lang="en-IN" i="1" smtClean="0">
                                          <a:latin typeface="Cambria Math" panose="02040503050406030204" pitchFamily="18" charset="0"/>
                                        </a:rPr>
                                        <m:t>𝑖</m:t>
                                      </m:r>
                                    </m:sub>
                                  </m:sSub>
                                  <m:sSub>
                                    <m:sSubPr>
                                      <m:ctrlPr>
                                        <a:rPr lang="en-IN" i="1" smtClean="0">
                                          <a:latin typeface="Cambria Math" panose="02040503050406030204" pitchFamily="18" charset="0"/>
                                        </a:rPr>
                                      </m:ctrlPr>
                                    </m:sSubPr>
                                    <m:e>
                                      <m:r>
                                        <a:rPr lang="en-IN" i="1" smtClean="0">
                                          <a:latin typeface="Cambria Math" panose="02040503050406030204" pitchFamily="18" charset="0"/>
                                        </a:rPr>
                                        <m:t>𝐴</m:t>
                                      </m:r>
                                    </m:e>
                                    <m:sub>
                                      <m:r>
                                        <a:rPr lang="en-IN" i="1" smtClean="0">
                                          <a:latin typeface="Cambria Math" panose="02040503050406030204" pitchFamily="18" charset="0"/>
                                        </a:rPr>
                                        <m:t>𝑛</m:t>
                                      </m:r>
                                      <m:r>
                                        <a:rPr lang="en-IN" i="1" smtClean="0">
                                          <a:latin typeface="Cambria Math" panose="02040503050406030204" pitchFamily="18" charset="0"/>
                                        </a:rPr>
                                        <m:t>+1</m:t>
                                      </m:r>
                                    </m:sub>
                                  </m:sSub>
                                </m:e>
                              </m:d>
                            </m:e>
                            <m:sup>
                              <m:r>
                                <a:rPr lang="en-IN" i="1" smtClean="0">
                                  <a:latin typeface="Cambria Math" panose="02040503050406030204" pitchFamily="18" charset="0"/>
                                </a:rPr>
                                <m:t>𝑡</m:t>
                              </m:r>
                            </m:sup>
                          </m:sSup>
                          <m:sSub>
                            <m:sSubPr>
                              <m:ctrlPr>
                                <a:rPr lang="en-IN" i="1" smtClean="0">
                                  <a:latin typeface="Cambria Math" panose="02040503050406030204" pitchFamily="18" charset="0"/>
                                </a:rPr>
                              </m:ctrlPr>
                            </m:sSubPr>
                            <m:e>
                              <m:r>
                                <a:rPr lang="en-IN" i="1" smtClean="0">
                                  <a:latin typeface="Cambria Math" panose="02040503050406030204" pitchFamily="18" charset="0"/>
                                </a:rPr>
                                <m:t>𝑦</m:t>
                              </m:r>
                            </m:e>
                            <m:sub>
                              <m:r>
                                <a:rPr lang="en-IN" i="1" smtClean="0">
                                  <a:latin typeface="Cambria Math" panose="02040503050406030204" pitchFamily="18" charset="0"/>
                                </a:rPr>
                                <m:t>𝑖</m:t>
                              </m:r>
                            </m:sub>
                          </m:sSub>
                        </m:num>
                        <m:den>
                          <m:d>
                            <m:dPr>
                              <m:ctrlPr>
                                <a:rPr lang="en-IN" i="1" smtClean="0">
                                  <a:latin typeface="Cambria Math" panose="02040503050406030204" pitchFamily="18" charset="0"/>
                                </a:rPr>
                              </m:ctrlPr>
                            </m:dPr>
                            <m:e>
                              <m:sSup>
                                <m:sSupPr>
                                  <m:ctrlPr>
                                    <a:rPr lang="en-IN" i="1" smtClean="0">
                                      <a:latin typeface="Cambria Math" panose="02040503050406030204" pitchFamily="18" charset="0"/>
                                    </a:rPr>
                                  </m:ctrlPr>
                                </m:sSupPr>
                                <m:e>
                                  <m:d>
                                    <m:dPr>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IN" i="1" smtClean="0">
                                              <a:latin typeface="Cambria Math" panose="02040503050406030204" pitchFamily="18" charset="0"/>
                                            </a:rPr>
                                            <m:t>𝜙</m:t>
                                          </m:r>
                                        </m:e>
                                        <m:sub>
                                          <m:r>
                                            <a:rPr lang="en-IN" i="1" smtClean="0">
                                              <a:latin typeface="Cambria Math" panose="02040503050406030204" pitchFamily="18" charset="0"/>
                                            </a:rPr>
                                            <m:t>𝑖</m:t>
                                          </m:r>
                                        </m:sub>
                                      </m:sSub>
                                      <m:sSub>
                                        <m:sSubPr>
                                          <m:ctrlPr>
                                            <a:rPr lang="en-IN" i="1" smtClean="0">
                                              <a:latin typeface="Cambria Math" panose="02040503050406030204" pitchFamily="18" charset="0"/>
                                            </a:rPr>
                                          </m:ctrlPr>
                                        </m:sSubPr>
                                        <m:e>
                                          <m:r>
                                            <a:rPr lang="en-IN" i="1" smtClean="0">
                                              <a:latin typeface="Cambria Math" panose="02040503050406030204" pitchFamily="18" charset="0"/>
                                            </a:rPr>
                                            <m:t>𝐴</m:t>
                                          </m:r>
                                        </m:e>
                                        <m:sub>
                                          <m:r>
                                            <a:rPr lang="en-IN" i="1" smtClean="0">
                                              <a:latin typeface="Cambria Math" panose="02040503050406030204" pitchFamily="18" charset="0"/>
                                            </a:rPr>
                                            <m:t>𝑛</m:t>
                                          </m:r>
                                          <m:r>
                                            <a:rPr lang="en-IN" i="1" smtClean="0">
                                              <a:latin typeface="Cambria Math" panose="02040503050406030204" pitchFamily="18" charset="0"/>
                                            </a:rPr>
                                            <m:t>+1</m:t>
                                          </m:r>
                                        </m:sub>
                                      </m:sSub>
                                    </m:e>
                                  </m:d>
                                </m:e>
                                <m:sup>
                                  <m:r>
                                    <a:rPr lang="en-IN" i="1" smtClean="0">
                                      <a:latin typeface="Cambria Math" panose="02040503050406030204" pitchFamily="18" charset="0"/>
                                    </a:rPr>
                                    <m:t>𝑡</m:t>
                                  </m:r>
                                </m:sup>
                              </m:sSup>
                              <m:d>
                                <m:dPr>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IN" i="1" smtClean="0">
                                          <a:latin typeface="Cambria Math" panose="02040503050406030204" pitchFamily="18" charset="0"/>
                                        </a:rPr>
                                        <m:t>𝜙</m:t>
                                      </m:r>
                                    </m:e>
                                    <m:sub>
                                      <m:r>
                                        <a:rPr lang="en-IN" i="1" smtClean="0">
                                          <a:latin typeface="Cambria Math" panose="02040503050406030204" pitchFamily="18" charset="0"/>
                                        </a:rPr>
                                        <m:t>𝑖</m:t>
                                      </m:r>
                                    </m:sub>
                                  </m:sSub>
                                  <m:sSub>
                                    <m:sSubPr>
                                      <m:ctrlPr>
                                        <a:rPr lang="en-IN" i="1" smtClean="0">
                                          <a:latin typeface="Cambria Math" panose="02040503050406030204" pitchFamily="18" charset="0"/>
                                        </a:rPr>
                                      </m:ctrlPr>
                                    </m:sSubPr>
                                    <m:e>
                                      <m:r>
                                        <a:rPr lang="en-IN" i="1" smtClean="0">
                                          <a:latin typeface="Cambria Math" panose="02040503050406030204" pitchFamily="18" charset="0"/>
                                        </a:rPr>
                                        <m:t>𝐴</m:t>
                                      </m:r>
                                    </m:e>
                                    <m:sub>
                                      <m:r>
                                        <a:rPr lang="en-IN" i="1" smtClean="0">
                                          <a:latin typeface="Cambria Math" panose="02040503050406030204" pitchFamily="18" charset="0"/>
                                        </a:rPr>
                                        <m:t>𝑛</m:t>
                                      </m:r>
                                      <m:r>
                                        <a:rPr lang="en-IN" i="1" smtClean="0">
                                          <a:latin typeface="Cambria Math" panose="02040503050406030204" pitchFamily="18" charset="0"/>
                                        </a:rPr>
                                        <m:t>+1</m:t>
                                      </m:r>
                                    </m:sub>
                                  </m:sSub>
                                </m:e>
                              </m:d>
                              <m:sSub>
                                <m:sSubPr>
                                  <m:ctrlPr>
                                    <a:rPr lang="en-IN" i="1" smtClean="0">
                                      <a:latin typeface="Cambria Math" panose="02040503050406030204" pitchFamily="18" charset="0"/>
                                    </a:rPr>
                                  </m:ctrlPr>
                                </m:sSubPr>
                                <m:e>
                                  <m:r>
                                    <a:rPr lang="en-IN" i="1" smtClean="0">
                                      <a:latin typeface="Cambria Math" panose="02040503050406030204" pitchFamily="18" charset="0"/>
                                    </a:rPr>
                                    <m:t>𝑠</m:t>
                                  </m:r>
                                </m:e>
                                <m:sub>
                                  <m:r>
                                    <a:rPr lang="en-IN" i="1" smtClean="0">
                                      <a:latin typeface="Cambria Math" panose="02040503050406030204" pitchFamily="18" charset="0"/>
                                    </a:rPr>
                                    <m:t>𝑛𝑖</m:t>
                                  </m:r>
                                </m:sub>
                              </m:sSub>
                              <m:r>
                                <a:rPr lang="en-IN" i="1" smtClean="0">
                                  <a:latin typeface="Cambria Math" panose="02040503050406030204" pitchFamily="18" charset="0"/>
                                </a:rPr>
                                <m:t>+</m:t>
                              </m:r>
                              <m:r>
                                <a:rPr lang="en-IN" i="1" smtClean="0">
                                  <a:latin typeface="Cambria Math" panose="02040503050406030204" pitchFamily="18" charset="0"/>
                                </a:rPr>
                                <m:t>𝜆</m:t>
                              </m:r>
                            </m:e>
                          </m:d>
                        </m:den>
                      </m:f>
                    </m:oMath>
                  </m:oMathPara>
                </a14:m>
                <a:endParaRPr lang="en-IN" dirty="0"/>
              </a:p>
            </p:txBody>
          </p:sp>
        </mc:Choice>
        <mc:Fallback xmlns="">
          <p:sp>
            <p:nvSpPr>
              <p:cNvPr id="4" name="TextBox 3">
                <a:extLst>
                  <a:ext uri="{FF2B5EF4-FFF2-40B4-BE49-F238E27FC236}">
                    <a16:creationId xmlns:a16="http://schemas.microsoft.com/office/drawing/2014/main" id="{57950CF8-D88B-4978-BD6C-C51480CDC2A4}"/>
                  </a:ext>
                </a:extLst>
              </p:cNvPr>
              <p:cNvSpPr txBox="1">
                <a:spLocks noRot="1" noChangeAspect="1" noMove="1" noResize="1" noEditPoints="1" noAdjustHandles="1" noChangeArrowheads="1" noChangeShapeType="1" noTextEdit="1"/>
              </p:cNvSpPr>
              <p:nvPr/>
            </p:nvSpPr>
            <p:spPr>
              <a:xfrm>
                <a:off x="2105780" y="4659980"/>
                <a:ext cx="2869888" cy="645946"/>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925761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B37E-8811-4F2E-8259-20538F62D015}"/>
              </a:ext>
            </a:extLst>
          </p:cNvPr>
          <p:cNvSpPr>
            <a:spLocks noGrp="1"/>
          </p:cNvSpPr>
          <p:nvPr>
            <p:ph type="title"/>
          </p:nvPr>
        </p:nvSpPr>
        <p:spPr>
          <a:xfrm>
            <a:off x="677334" y="609600"/>
            <a:ext cx="8596668" cy="725905"/>
          </a:xfrm>
        </p:spPr>
        <p:txBody>
          <a:bodyPr/>
          <a:lstStyle/>
          <a:p>
            <a:r>
              <a:rPr lang="en-US" dirty="0"/>
              <a:t>Additional constraints…</a:t>
            </a:r>
            <a:endParaRPr lang="en-IN" dirty="0"/>
          </a:p>
        </p:txBody>
      </p:sp>
      <p:sp>
        <p:nvSpPr>
          <p:cNvPr id="3" name="TextBox 2">
            <a:extLst>
              <a:ext uri="{FF2B5EF4-FFF2-40B4-BE49-F238E27FC236}">
                <a16:creationId xmlns:a16="http://schemas.microsoft.com/office/drawing/2014/main" id="{884D41BE-486B-4C41-9EE9-FE91F65DDE8C}"/>
              </a:ext>
            </a:extLst>
          </p:cNvPr>
          <p:cNvSpPr txBox="1"/>
          <p:nvPr/>
        </p:nvSpPr>
        <p:spPr>
          <a:xfrm>
            <a:off x="677334" y="1588168"/>
            <a:ext cx="10151087" cy="2585323"/>
          </a:xfrm>
          <a:prstGeom prst="rect">
            <a:avLst/>
          </a:prstGeom>
          <a:noFill/>
        </p:spPr>
        <p:txBody>
          <a:bodyPr wrap="square" rtlCol="0">
            <a:spAutoFit/>
          </a:bodyPr>
          <a:lstStyle/>
          <a:p>
            <a:r>
              <a:rPr lang="en-US" dirty="0"/>
              <a:t>We are employing </a:t>
            </a:r>
            <a:r>
              <a:rPr lang="en-US" dirty="0">
                <a:solidFill>
                  <a:srgbClr val="FF0000"/>
                </a:solidFill>
              </a:rPr>
              <a:t>Projected Gradient Descent</a:t>
            </a:r>
            <a:r>
              <a:rPr lang="en-US" dirty="0"/>
              <a:t>, so</a:t>
            </a:r>
          </a:p>
          <a:p>
            <a:endParaRPr lang="en-US" dirty="0"/>
          </a:p>
          <a:p>
            <a:pPr marL="285750" indent="-285750">
              <a:buFont typeface="Arial" panose="020B0604020202020204" pitchFamily="34" charset="0"/>
              <a:buChar char="•"/>
            </a:pPr>
            <a:r>
              <a:rPr lang="en-US" dirty="0"/>
              <a:t>	Any negative entry in </a:t>
            </a:r>
            <a:r>
              <a:rPr lang="en-US" dirty="0">
                <a:solidFill>
                  <a:srgbClr val="0070C0"/>
                </a:solidFill>
              </a:rPr>
              <a:t>A</a:t>
            </a:r>
            <a:r>
              <a:rPr lang="en-US" dirty="0"/>
              <a:t> is set to </a:t>
            </a:r>
            <a:r>
              <a:rPr lang="en-US" dirty="0">
                <a:solidFill>
                  <a:srgbClr val="FF0000"/>
                </a:solidFill>
              </a:rPr>
              <a:t>zero</a:t>
            </a:r>
          </a:p>
          <a:p>
            <a:pPr>
              <a:buClr>
                <a:schemeClr val="tx1"/>
              </a:buClr>
            </a:pPr>
            <a:endParaRPr lang="en-US" dirty="0">
              <a:solidFill>
                <a:srgbClr val="FF0000"/>
              </a:solidFill>
            </a:endParaRPr>
          </a:p>
          <a:p>
            <a:pPr marL="285750" indent="-285750">
              <a:buClr>
                <a:schemeClr val="tx1"/>
              </a:buClr>
              <a:buFont typeface="Arial" panose="020B0604020202020204" pitchFamily="34" charset="0"/>
              <a:buChar char="•"/>
            </a:pPr>
            <a:r>
              <a:rPr lang="en-US" dirty="0">
                <a:solidFill>
                  <a:srgbClr val="FF0000"/>
                </a:solidFill>
              </a:rPr>
              <a:t>   </a:t>
            </a:r>
            <a:r>
              <a:rPr lang="en-US" dirty="0">
                <a:solidFill>
                  <a:srgbClr val="0070C0"/>
                </a:solidFill>
              </a:rPr>
              <a:t>All columns in A </a:t>
            </a:r>
            <a:r>
              <a:rPr lang="en-US" dirty="0"/>
              <a:t>are enforced to be of</a:t>
            </a:r>
            <a:r>
              <a:rPr lang="en-US" dirty="0">
                <a:solidFill>
                  <a:srgbClr val="FF0000"/>
                </a:solidFill>
              </a:rPr>
              <a:t> unit norm</a:t>
            </a:r>
          </a:p>
          <a:p>
            <a:pPr>
              <a:buClr>
                <a:schemeClr val="tx1"/>
              </a:buClr>
            </a:pPr>
            <a:endParaRPr lang="en-US" dirty="0">
              <a:solidFill>
                <a:srgbClr val="FF0000"/>
              </a:solidFill>
            </a:endParaRPr>
          </a:p>
          <a:p>
            <a:pPr lvl="1">
              <a:buClr>
                <a:schemeClr val="tx1"/>
              </a:buClr>
            </a:pPr>
            <a:r>
              <a:rPr lang="en-US" dirty="0">
                <a:solidFill>
                  <a:srgbClr val="7030A0"/>
                </a:solidFill>
                <a:sym typeface="Wingdings" panose="05000000000000000000" pitchFamily="2" charset="2"/>
              </a:rPr>
              <a:t></a:t>
            </a:r>
            <a:r>
              <a:rPr lang="en-US" dirty="0">
                <a:solidFill>
                  <a:srgbClr val="FF0000"/>
                </a:solidFill>
                <a:sym typeface="Wingdings" panose="05000000000000000000" pitchFamily="2" charset="2"/>
              </a:rPr>
              <a:t> </a:t>
            </a:r>
            <a:r>
              <a:rPr lang="en-US" i="1" dirty="0">
                <a:solidFill>
                  <a:srgbClr val="7030A0"/>
                </a:solidFill>
                <a:sym typeface="Wingdings" panose="05000000000000000000" pitchFamily="2" charset="2"/>
              </a:rPr>
              <a:t>T</a:t>
            </a:r>
            <a:r>
              <a:rPr lang="en-US" i="1" dirty="0">
                <a:solidFill>
                  <a:srgbClr val="7030A0"/>
                </a:solidFill>
              </a:rPr>
              <a:t>o maximize sparsity, we can multiply an arbitrarily large value to elements of A, and scale down elements of S by the same factor, which minimizes the overall objective function. However, such a value of A is clearly not desirable</a:t>
            </a:r>
            <a:endParaRPr lang="en-IN" i="1" dirty="0">
              <a:solidFill>
                <a:srgbClr val="7030A0"/>
              </a:solidFill>
            </a:endParaRPr>
          </a:p>
        </p:txBody>
      </p:sp>
    </p:spTree>
    <p:extLst>
      <p:ext uri="{BB962C8B-B14F-4D97-AF65-F5344CB8AC3E}">
        <p14:creationId xmlns:p14="http://schemas.microsoft.com/office/powerpoint/2010/main" val="1857794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E8C6-EBF6-403A-95C2-808536A1CA5F}"/>
              </a:ext>
            </a:extLst>
          </p:cNvPr>
          <p:cNvSpPr>
            <a:spLocks noGrp="1"/>
          </p:cNvSpPr>
          <p:nvPr>
            <p:ph type="title"/>
          </p:nvPr>
        </p:nvSpPr>
        <p:spPr>
          <a:xfrm>
            <a:off x="677334" y="597568"/>
            <a:ext cx="8596668" cy="701843"/>
          </a:xfrm>
        </p:spPr>
        <p:txBody>
          <a:bodyPr/>
          <a:lstStyle/>
          <a:p>
            <a:r>
              <a:rPr lang="en-US" dirty="0"/>
              <a:t>Results..</a:t>
            </a:r>
            <a:endParaRPr lang="en-IN" dirty="0"/>
          </a:p>
        </p:txBody>
      </p:sp>
      <p:sp>
        <p:nvSpPr>
          <p:cNvPr id="3" name="TextBox 2">
            <a:extLst>
              <a:ext uri="{FF2B5EF4-FFF2-40B4-BE49-F238E27FC236}">
                <a16:creationId xmlns:a16="http://schemas.microsoft.com/office/drawing/2014/main" id="{AEF8B688-49F8-4759-BE6D-2626037A7638}"/>
              </a:ext>
            </a:extLst>
          </p:cNvPr>
          <p:cNvSpPr txBox="1"/>
          <p:nvPr/>
        </p:nvSpPr>
        <p:spPr>
          <a:xfrm>
            <a:off x="677334" y="1631092"/>
            <a:ext cx="1035919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Image of an emulsion (60 X 60 X 253) corrupted with Poisson noise of varying levels</a:t>
            </a:r>
          </a:p>
          <a:p>
            <a:pPr marL="285750" indent="-285750">
              <a:buFont typeface="Arial" panose="020B0604020202020204" pitchFamily="34" charset="0"/>
              <a:buChar char="•"/>
            </a:pPr>
            <a:r>
              <a:rPr lang="en-US" dirty="0"/>
              <a:t>Image of emulsion (60 X 60 X 253) with different sampling rates of 20%, 50% and 80%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Image of Aspirin tablet (20 X 20 X 201) with different sampling rates of 20%, 50% and 80%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Silicon wafer image (71 X 71 X 201) with different sampling rates of 20%, 50% and 80%</a:t>
            </a:r>
          </a:p>
          <a:p>
            <a:pPr marL="285750" indent="-285750">
              <a:buFont typeface="Arial" panose="020B0604020202020204" pitchFamily="34" charset="0"/>
              <a:buChar char="•"/>
            </a:pPr>
            <a:r>
              <a:rPr lang="en-US" dirty="0"/>
              <a:t>Silicon wafer image (101 X 101 X 201) with different sampling rates of 20%, 50% and 80%</a:t>
            </a:r>
          </a:p>
          <a:p>
            <a:pPr marL="285750" indent="-285750">
              <a:buFont typeface="Arial" panose="020B0604020202020204" pitchFamily="34" charset="0"/>
              <a:buChar char="•"/>
            </a:pPr>
            <a:r>
              <a:rPr lang="en-US" dirty="0"/>
              <a:t>Silicon wafer image (41 X 41 X 201) with different sampling rates of 20%, 50% and 80%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Synthetic data with different sampling rates of 20%, 50% and 80% (Using Radial basis function)</a:t>
            </a:r>
          </a:p>
          <a:p>
            <a:pPr marL="285750" indent="-285750">
              <a:buFont typeface="Arial" panose="020B0604020202020204" pitchFamily="34" charset="0"/>
              <a:buChar char="•"/>
            </a:pPr>
            <a:r>
              <a:rPr lang="en-US" dirty="0"/>
              <a:t>Synthetic data with different sampling rates of 20%, 50% and 80% (preservation of edges)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Hyperspectral images of two sceneries with 20%, 50% and 80% sampling rates</a:t>
            </a:r>
          </a:p>
          <a:p>
            <a:pPr marL="742950" lvl="1" indent="-285750">
              <a:buFont typeface="Arial" panose="020B0604020202020204" pitchFamily="34" charset="0"/>
              <a:buChar char="•"/>
            </a:pPr>
            <a:endParaRPr lang="en-IN" dirty="0"/>
          </a:p>
        </p:txBody>
      </p:sp>
    </p:spTree>
    <p:extLst>
      <p:ext uri="{BB962C8B-B14F-4D97-AF65-F5344CB8AC3E}">
        <p14:creationId xmlns:p14="http://schemas.microsoft.com/office/powerpoint/2010/main" val="1032102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C8E2-AFAE-4F26-B1EE-6B2CDE833062}"/>
              </a:ext>
            </a:extLst>
          </p:cNvPr>
          <p:cNvSpPr>
            <a:spLocks noGrp="1"/>
          </p:cNvSpPr>
          <p:nvPr>
            <p:ph type="title"/>
          </p:nvPr>
        </p:nvSpPr>
        <p:spPr>
          <a:xfrm>
            <a:off x="677334" y="609600"/>
            <a:ext cx="8596668" cy="737937"/>
          </a:xfrm>
        </p:spPr>
        <p:txBody>
          <a:bodyPr/>
          <a:lstStyle/>
          <a:p>
            <a:r>
              <a:rPr lang="en-US" dirty="0"/>
              <a:t>Future Work</a:t>
            </a:r>
            <a:endParaRPr lang="en-IN" dirty="0"/>
          </a:p>
        </p:txBody>
      </p:sp>
      <p:sp>
        <p:nvSpPr>
          <p:cNvPr id="3" name="TextBox 2">
            <a:extLst>
              <a:ext uri="{FF2B5EF4-FFF2-40B4-BE49-F238E27FC236}">
                <a16:creationId xmlns:a16="http://schemas.microsoft.com/office/drawing/2014/main" id="{7C42C97F-093B-4C5F-8060-F4BAD21B7956}"/>
              </a:ext>
            </a:extLst>
          </p:cNvPr>
          <p:cNvSpPr txBox="1"/>
          <p:nvPr/>
        </p:nvSpPr>
        <p:spPr>
          <a:xfrm>
            <a:off x="677334" y="1455821"/>
            <a:ext cx="997061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Implement deep neural networks for the problem of inpainting</a:t>
            </a:r>
          </a:p>
          <a:p>
            <a:pPr marL="285750" indent="-285750">
              <a:buFont typeface="Arial" panose="020B0604020202020204" pitchFamily="34" charset="0"/>
              <a:buChar char="•"/>
            </a:pPr>
            <a:r>
              <a:rPr lang="en-US" dirty="0"/>
              <a:t>Make it more robust against varying degrees of </a:t>
            </a:r>
            <a:r>
              <a:rPr lang="en-US" dirty="0">
                <a:solidFill>
                  <a:srgbClr val="FF0000"/>
                </a:solidFill>
              </a:rPr>
              <a:t>Poisson noise</a:t>
            </a:r>
            <a:r>
              <a:rPr lang="en-US" dirty="0"/>
              <a:t>, which is most dominant form  of noise</a:t>
            </a:r>
          </a:p>
          <a:p>
            <a:pPr marL="285750" indent="-285750">
              <a:buFont typeface="Arial" panose="020B0604020202020204" pitchFamily="34" charset="0"/>
              <a:buChar char="•"/>
            </a:pPr>
            <a:r>
              <a:rPr lang="en-US" dirty="0"/>
              <a:t>Acquire more Raman spectral images for testing purposes</a:t>
            </a:r>
          </a:p>
          <a:p>
            <a:pPr marL="285750" indent="-285750">
              <a:buFont typeface="Arial" panose="020B0604020202020204" pitchFamily="34" charset="0"/>
              <a:buChar char="•"/>
            </a:pPr>
            <a:r>
              <a:rPr lang="en-US" dirty="0">
                <a:solidFill>
                  <a:srgbClr val="0070C0"/>
                </a:solidFill>
              </a:rPr>
              <a:t>Spectral Separation </a:t>
            </a:r>
            <a:r>
              <a:rPr lang="en-US" dirty="0"/>
              <a:t>: Observing a Raman image of paracetamol and caffeine mixture, and given representative paracetamol signatures, determine the fraction of caffeine in the sample </a:t>
            </a:r>
          </a:p>
          <a:p>
            <a:pPr marL="285750" indent="-285750">
              <a:buFont typeface="Arial" panose="020B0604020202020204" pitchFamily="34" charset="0"/>
              <a:buChar char="•"/>
            </a:pPr>
            <a:r>
              <a:rPr lang="en-US" dirty="0">
                <a:solidFill>
                  <a:srgbClr val="0070C0"/>
                </a:solidFill>
              </a:rPr>
              <a:t>Super-resolution</a:t>
            </a:r>
            <a:r>
              <a:rPr lang="en-US" dirty="0"/>
              <a:t> : Skip every second pixel to get a lower resolution image, and then super-resolve using one of many different possible methods</a:t>
            </a:r>
          </a:p>
        </p:txBody>
      </p:sp>
    </p:spTree>
    <p:extLst>
      <p:ext uri="{BB962C8B-B14F-4D97-AF65-F5344CB8AC3E}">
        <p14:creationId xmlns:p14="http://schemas.microsoft.com/office/powerpoint/2010/main" val="87228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65D2-5646-4652-9228-C08B1F7E4BBD}"/>
              </a:ext>
            </a:extLst>
          </p:cNvPr>
          <p:cNvSpPr>
            <a:spLocks noGrp="1"/>
          </p:cNvSpPr>
          <p:nvPr>
            <p:ph type="title"/>
          </p:nvPr>
        </p:nvSpPr>
        <p:spPr>
          <a:xfrm>
            <a:off x="1399229" y="1727200"/>
            <a:ext cx="8596668" cy="3403600"/>
          </a:xfrm>
        </p:spPr>
        <p:txBody>
          <a:bodyPr/>
          <a:lstStyle/>
          <a:p>
            <a:pPr algn="ctr"/>
            <a:r>
              <a:rPr lang="en-US" dirty="0"/>
              <a:t>THANK YOU</a:t>
            </a:r>
            <a:endParaRPr lang="en-IN" dirty="0"/>
          </a:p>
        </p:txBody>
      </p:sp>
    </p:spTree>
    <p:extLst>
      <p:ext uri="{BB962C8B-B14F-4D97-AF65-F5344CB8AC3E}">
        <p14:creationId xmlns:p14="http://schemas.microsoft.com/office/powerpoint/2010/main" val="286482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EBD0E-3C35-4FEE-BE4D-5141FD6F0FA6}"/>
              </a:ext>
            </a:extLst>
          </p:cNvPr>
          <p:cNvSpPr>
            <a:spLocks noGrp="1"/>
          </p:cNvSpPr>
          <p:nvPr>
            <p:ph type="title"/>
          </p:nvPr>
        </p:nvSpPr>
        <p:spPr>
          <a:xfrm>
            <a:off x="638667" y="307944"/>
            <a:ext cx="10131425" cy="917542"/>
          </a:xfrm>
        </p:spPr>
        <p:txBody>
          <a:bodyPr/>
          <a:lstStyle/>
          <a:p>
            <a:r>
              <a:rPr lang="en-US" dirty="0"/>
              <a:t>Raman spectral imaging</a:t>
            </a:r>
            <a:endParaRPr lang="en-IN" dirty="0"/>
          </a:p>
        </p:txBody>
      </p:sp>
      <p:sp>
        <p:nvSpPr>
          <p:cNvPr id="4" name="TextBox 3">
            <a:extLst>
              <a:ext uri="{FF2B5EF4-FFF2-40B4-BE49-F238E27FC236}">
                <a16:creationId xmlns:a16="http://schemas.microsoft.com/office/drawing/2014/main" id="{866D230B-F9DD-4CB1-B440-620EA94DE730}"/>
              </a:ext>
            </a:extLst>
          </p:cNvPr>
          <p:cNvSpPr txBox="1"/>
          <p:nvPr/>
        </p:nvSpPr>
        <p:spPr>
          <a:xfrm>
            <a:off x="438150" y="1225486"/>
            <a:ext cx="10331942" cy="369332"/>
          </a:xfrm>
          <a:prstGeom prst="rect">
            <a:avLst/>
          </a:prstGeom>
          <a:noFill/>
        </p:spPr>
        <p:txBody>
          <a:bodyPr wrap="square" rtlCol="0">
            <a:spAutoFit/>
          </a:bodyPr>
          <a:lstStyle/>
          <a:p>
            <a:pPr marL="285750" indent="-285750">
              <a:buFont typeface="Arial" panose="020B0604020202020204" pitchFamily="34" charset="0"/>
              <a:buChar char="•"/>
            </a:pPr>
            <a:r>
              <a:rPr lang="en-US" dirty="0"/>
              <a:t>Used for structural fingerprint for the identification of molecules</a:t>
            </a:r>
            <a:endParaRPr lang="en-IN" dirty="0"/>
          </a:p>
        </p:txBody>
      </p:sp>
      <p:pic>
        <p:nvPicPr>
          <p:cNvPr id="6" name="Picture 5">
            <a:extLst>
              <a:ext uri="{FF2B5EF4-FFF2-40B4-BE49-F238E27FC236}">
                <a16:creationId xmlns:a16="http://schemas.microsoft.com/office/drawing/2014/main" id="{10352431-1260-44DA-9D76-FCFA44E6D72B}"/>
              </a:ext>
            </a:extLst>
          </p:cNvPr>
          <p:cNvPicPr>
            <a:picLocks noChangeAspect="1"/>
          </p:cNvPicPr>
          <p:nvPr/>
        </p:nvPicPr>
        <p:blipFill>
          <a:blip r:embed="rId3"/>
          <a:stretch>
            <a:fillRect/>
          </a:stretch>
        </p:blipFill>
        <p:spPr>
          <a:xfrm>
            <a:off x="1259781" y="1667007"/>
            <a:ext cx="7619047" cy="3365079"/>
          </a:xfrm>
          <a:prstGeom prst="rect">
            <a:avLst/>
          </a:prstGeom>
        </p:spPr>
      </p:pic>
      <p:pic>
        <p:nvPicPr>
          <p:cNvPr id="8" name="Picture 7">
            <a:extLst>
              <a:ext uri="{FF2B5EF4-FFF2-40B4-BE49-F238E27FC236}">
                <a16:creationId xmlns:a16="http://schemas.microsoft.com/office/drawing/2014/main" id="{B720D61F-9515-4DD2-9B17-09C2B91C10B5}"/>
              </a:ext>
            </a:extLst>
          </p:cNvPr>
          <p:cNvPicPr>
            <a:picLocks noChangeAspect="1"/>
          </p:cNvPicPr>
          <p:nvPr/>
        </p:nvPicPr>
        <p:blipFill>
          <a:blip r:embed="rId4"/>
          <a:stretch>
            <a:fillRect/>
          </a:stretch>
        </p:blipFill>
        <p:spPr>
          <a:xfrm>
            <a:off x="1374244" y="4996592"/>
            <a:ext cx="2824710" cy="1139514"/>
          </a:xfrm>
          <a:prstGeom prst="rect">
            <a:avLst/>
          </a:prstGeom>
        </p:spPr>
      </p:pic>
      <p:sp>
        <p:nvSpPr>
          <p:cNvPr id="9" name="TextBox 8">
            <a:extLst>
              <a:ext uri="{FF2B5EF4-FFF2-40B4-BE49-F238E27FC236}">
                <a16:creationId xmlns:a16="http://schemas.microsoft.com/office/drawing/2014/main" id="{FC6D5D7C-426A-4455-B365-81C251AC5FC1}"/>
              </a:ext>
            </a:extLst>
          </p:cNvPr>
          <p:cNvSpPr txBox="1"/>
          <p:nvPr/>
        </p:nvSpPr>
        <p:spPr>
          <a:xfrm>
            <a:off x="1259781" y="4560387"/>
            <a:ext cx="3324251" cy="400110"/>
          </a:xfrm>
          <a:prstGeom prst="rect">
            <a:avLst/>
          </a:prstGeom>
          <a:noFill/>
        </p:spPr>
        <p:txBody>
          <a:bodyPr wrap="square" rtlCol="0">
            <a:spAutoFit/>
          </a:bodyPr>
          <a:lstStyle/>
          <a:p>
            <a:r>
              <a:rPr lang="en-US" sz="2000" dirty="0"/>
              <a:t>Raman Shift </a:t>
            </a:r>
            <a:r>
              <a:rPr lang="en-US" dirty="0"/>
              <a:t>: </a:t>
            </a:r>
            <a:endParaRPr lang="en-IN" dirty="0"/>
          </a:p>
        </p:txBody>
      </p:sp>
    </p:spTree>
    <p:extLst>
      <p:ext uri="{BB962C8B-B14F-4D97-AF65-F5344CB8AC3E}">
        <p14:creationId xmlns:p14="http://schemas.microsoft.com/office/powerpoint/2010/main" val="205423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F0F8-CBBC-40C6-9D19-A66EC37B2A51}"/>
              </a:ext>
            </a:extLst>
          </p:cNvPr>
          <p:cNvSpPr>
            <a:spLocks noGrp="1"/>
          </p:cNvSpPr>
          <p:nvPr>
            <p:ph type="title"/>
          </p:nvPr>
        </p:nvSpPr>
        <p:spPr>
          <a:xfrm>
            <a:off x="788545" y="486033"/>
            <a:ext cx="8596668" cy="749643"/>
          </a:xfrm>
        </p:spPr>
        <p:txBody>
          <a:bodyPr/>
          <a:lstStyle/>
          <a:p>
            <a:r>
              <a:rPr lang="en-US" dirty="0"/>
              <a:t>Applications of Raman Spectroscopy</a:t>
            </a:r>
            <a:endParaRPr lang="en-IN" dirty="0"/>
          </a:p>
        </p:txBody>
      </p:sp>
      <p:sp>
        <p:nvSpPr>
          <p:cNvPr id="5" name="TextBox 4">
            <a:extLst>
              <a:ext uri="{FF2B5EF4-FFF2-40B4-BE49-F238E27FC236}">
                <a16:creationId xmlns:a16="http://schemas.microsoft.com/office/drawing/2014/main" id="{0A635B0D-0EBE-4856-B007-CB58A1F58722}"/>
              </a:ext>
            </a:extLst>
          </p:cNvPr>
          <p:cNvSpPr txBox="1"/>
          <p:nvPr/>
        </p:nvSpPr>
        <p:spPr>
          <a:xfrm>
            <a:off x="788544" y="1495168"/>
            <a:ext cx="10147185" cy="2585323"/>
          </a:xfrm>
          <a:prstGeom prst="rect">
            <a:avLst/>
          </a:prstGeom>
          <a:noFill/>
        </p:spPr>
        <p:txBody>
          <a:bodyPr wrap="square" rtlCol="0">
            <a:spAutoFit/>
          </a:bodyPr>
          <a:lstStyle/>
          <a:p>
            <a:pPr marL="342900" indent="-342900">
              <a:buFont typeface="+mj-lt"/>
              <a:buAutoNum type="arabicPeriod"/>
            </a:pPr>
            <a:r>
              <a:rPr lang="en-US" dirty="0"/>
              <a:t>Pharmaceuticals and Cosmetics</a:t>
            </a:r>
          </a:p>
          <a:p>
            <a:pPr marL="342900" indent="-342900">
              <a:buFont typeface="+mj-lt"/>
              <a:buAutoNum type="arabicPeriod"/>
            </a:pPr>
            <a:endParaRPr lang="en-US" dirty="0"/>
          </a:p>
          <a:p>
            <a:pPr marL="342900" indent="-342900">
              <a:buFont typeface="+mj-lt"/>
              <a:buAutoNum type="arabicPeriod"/>
            </a:pPr>
            <a:r>
              <a:rPr lang="en-US" dirty="0"/>
              <a:t>Geology and Mineralogy</a:t>
            </a:r>
          </a:p>
          <a:p>
            <a:pPr marL="342900" indent="-342900">
              <a:buFont typeface="+mj-lt"/>
              <a:buAutoNum type="arabicPeriod"/>
            </a:pPr>
            <a:endParaRPr lang="en-US" dirty="0"/>
          </a:p>
          <a:p>
            <a:pPr marL="342900" indent="-342900">
              <a:buFont typeface="+mj-lt"/>
              <a:buAutoNum type="arabicPeriod"/>
            </a:pPr>
            <a:r>
              <a:rPr lang="en-IN" dirty="0"/>
              <a:t>Semiconductors</a:t>
            </a:r>
            <a:endParaRPr lang="en-US" dirty="0"/>
          </a:p>
          <a:p>
            <a:pPr marL="342900" indent="-342900">
              <a:buFont typeface="+mj-lt"/>
              <a:buAutoNum type="arabicPeriod"/>
            </a:pPr>
            <a:endParaRPr lang="en-US" b="1" dirty="0"/>
          </a:p>
          <a:p>
            <a:pPr marL="342900" indent="-342900">
              <a:buFont typeface="+mj-lt"/>
              <a:buAutoNum type="arabicPeriod"/>
            </a:pPr>
            <a:r>
              <a:rPr lang="en-US" dirty="0"/>
              <a:t>Life Sciences</a:t>
            </a:r>
          </a:p>
          <a:p>
            <a:pPr marL="342900" indent="-342900">
              <a:buFont typeface="+mj-lt"/>
              <a:buAutoNum type="arabicPeriod"/>
            </a:pPr>
            <a:endParaRPr lang="en-US" dirty="0"/>
          </a:p>
          <a:p>
            <a:pPr marL="342900" indent="-342900">
              <a:buFont typeface="+mj-lt"/>
              <a:buAutoNum type="arabicPeriod"/>
            </a:pPr>
            <a:r>
              <a:rPr lang="en-IN" dirty="0"/>
              <a:t>Carbon Materials</a:t>
            </a:r>
            <a:endParaRPr lang="en-US" dirty="0"/>
          </a:p>
        </p:txBody>
      </p:sp>
      <p:pic>
        <p:nvPicPr>
          <p:cNvPr id="7" name="Picture 6">
            <a:extLst>
              <a:ext uri="{FF2B5EF4-FFF2-40B4-BE49-F238E27FC236}">
                <a16:creationId xmlns:a16="http://schemas.microsoft.com/office/drawing/2014/main" id="{54A2D8DA-B779-4F4F-805B-35C9ABB33B85}"/>
              </a:ext>
            </a:extLst>
          </p:cNvPr>
          <p:cNvPicPr>
            <a:picLocks noChangeAspect="1"/>
          </p:cNvPicPr>
          <p:nvPr/>
        </p:nvPicPr>
        <p:blipFill>
          <a:blip r:embed="rId3"/>
          <a:stretch>
            <a:fillRect/>
          </a:stretch>
        </p:blipFill>
        <p:spPr>
          <a:xfrm>
            <a:off x="5030992" y="1630156"/>
            <a:ext cx="6372464" cy="359768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FFA9E5-C33A-4940-80F5-1BBD02103E6F}"/>
              </a:ext>
            </a:extLst>
          </p:cNvPr>
          <p:cNvPicPr>
            <a:picLocks noChangeAspect="1"/>
          </p:cNvPicPr>
          <p:nvPr/>
        </p:nvPicPr>
        <p:blipFill>
          <a:blip r:embed="rId4"/>
          <a:stretch>
            <a:fillRect/>
          </a:stretch>
        </p:blipFill>
        <p:spPr>
          <a:xfrm>
            <a:off x="1230981" y="4339983"/>
            <a:ext cx="1933575" cy="2362200"/>
          </a:xfrm>
          <a:prstGeom prst="rect">
            <a:avLst/>
          </a:prstGeom>
        </p:spPr>
      </p:pic>
    </p:spTree>
    <p:extLst>
      <p:ext uri="{BB962C8B-B14F-4D97-AF65-F5344CB8AC3E}">
        <p14:creationId xmlns:p14="http://schemas.microsoft.com/office/powerpoint/2010/main" val="2905669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3641-07FA-430F-A46B-BE7CA5FFEBD5}"/>
              </a:ext>
            </a:extLst>
          </p:cNvPr>
          <p:cNvSpPr>
            <a:spLocks noGrp="1"/>
          </p:cNvSpPr>
          <p:nvPr>
            <p:ph type="title"/>
          </p:nvPr>
        </p:nvSpPr>
        <p:spPr>
          <a:xfrm>
            <a:off x="813259" y="498389"/>
            <a:ext cx="8596668" cy="737286"/>
          </a:xfrm>
        </p:spPr>
        <p:txBody>
          <a:bodyPr/>
          <a:lstStyle/>
          <a:p>
            <a:r>
              <a:rPr lang="en-US" dirty="0"/>
              <a:t>A few drawbacks..</a:t>
            </a:r>
            <a:endParaRPr lang="en-IN" dirty="0"/>
          </a:p>
        </p:txBody>
      </p:sp>
      <p:sp>
        <p:nvSpPr>
          <p:cNvPr id="3" name="TextBox 2">
            <a:extLst>
              <a:ext uri="{FF2B5EF4-FFF2-40B4-BE49-F238E27FC236}">
                <a16:creationId xmlns:a16="http://schemas.microsoft.com/office/drawing/2014/main" id="{2DD9E00C-6C3E-4423-8132-8E8AA0C63D2F}"/>
              </a:ext>
            </a:extLst>
          </p:cNvPr>
          <p:cNvSpPr txBox="1"/>
          <p:nvPr/>
        </p:nvSpPr>
        <p:spPr>
          <a:xfrm>
            <a:off x="642551" y="1569308"/>
            <a:ext cx="10700952" cy="4524315"/>
          </a:xfrm>
          <a:prstGeom prst="rect">
            <a:avLst/>
          </a:prstGeom>
          <a:noFill/>
        </p:spPr>
        <p:txBody>
          <a:bodyPr wrap="square" rtlCol="0">
            <a:spAutoFit/>
          </a:bodyPr>
          <a:lstStyle/>
          <a:p>
            <a:pPr marL="285750" indent="-285750">
              <a:buFont typeface="Arial" panose="020B0604020202020204" pitchFamily="34" charset="0"/>
              <a:buChar char="•"/>
            </a:pPr>
            <a:r>
              <a:rPr lang="en-US" dirty="0"/>
              <a:t>High sample acquisition time</a:t>
            </a:r>
          </a:p>
          <a:p>
            <a:pPr marL="285750" indent="-285750">
              <a:buFont typeface="Arial" panose="020B0604020202020204" pitchFamily="34" charset="0"/>
              <a:buChar char="•"/>
            </a:pPr>
            <a:endParaRPr lang="en-US" dirty="0"/>
          </a:p>
          <a:p>
            <a:pPr marL="800100" lvl="1" indent="-342900">
              <a:buFont typeface="+mj-lt"/>
              <a:buAutoNum type="arabicPeriod"/>
            </a:pPr>
            <a:r>
              <a:rPr lang="en-US" dirty="0"/>
              <a:t>Higher resolution images</a:t>
            </a:r>
          </a:p>
          <a:p>
            <a:pPr marL="800100" lvl="1" indent="-342900">
              <a:buFont typeface="+mj-lt"/>
              <a:buAutoNum type="arabicPeriod"/>
            </a:pPr>
            <a:r>
              <a:rPr lang="en-US" dirty="0"/>
              <a:t>High desired spectral quality</a:t>
            </a:r>
          </a:p>
          <a:p>
            <a:pPr marL="800100" lvl="1" indent="-342900">
              <a:buFont typeface="+mj-lt"/>
              <a:buAutoNum type="arabicPeriod"/>
            </a:pPr>
            <a:r>
              <a:rPr lang="en-US" dirty="0"/>
              <a:t>Some materials have extremely low Raman scattering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Raman signal is weak</a:t>
            </a:r>
          </a:p>
          <a:p>
            <a:pPr lvl="1"/>
            <a:endParaRPr lang="en-US" dirty="0">
              <a:solidFill>
                <a:srgbClr val="000000"/>
              </a:solidFill>
            </a:endParaRPr>
          </a:p>
          <a:p>
            <a:pPr lvl="1"/>
            <a:r>
              <a:rPr lang="en-US" dirty="0">
                <a:solidFill>
                  <a:srgbClr val="000000"/>
                </a:solidFill>
              </a:rPr>
              <a:t>Only around 1 in every 1 million photons is Raman scattered </a:t>
            </a:r>
          </a:p>
          <a:p>
            <a:pPr lvl="1"/>
            <a:r>
              <a:rPr lang="en-US" dirty="0">
                <a:solidFill>
                  <a:srgbClr val="000000"/>
                </a:solidFill>
              </a:rPr>
              <a:t>(</a:t>
            </a:r>
            <a:r>
              <a:rPr lang="en-US" i="1" dirty="0">
                <a:solidFill>
                  <a:srgbClr val="000000"/>
                </a:solidFill>
              </a:rPr>
              <a:t>Ref : </a:t>
            </a:r>
            <a:r>
              <a:rPr lang="en-US" i="1" u="sng" dirty="0">
                <a:solidFill>
                  <a:srgbClr val="0070C0"/>
                </a:solidFill>
                <a:hlinkClick r:id="rId3">
                  <a:extLst>
                    <a:ext uri="{A12FA001-AC4F-418D-AE19-62706E023703}">
                      <ahyp:hlinkClr xmlns:ahyp="http://schemas.microsoft.com/office/drawing/2018/hyperlinkcolor" val="tx"/>
                    </a:ext>
                  </a:extLst>
                </a:hlinkClick>
              </a:rPr>
              <a:t>http://spie.org/newsroom/combine-and-conquer</a:t>
            </a:r>
            <a:r>
              <a:rPr lang="en-US" i="1" dirty="0">
                <a:solidFill>
                  <a:srgbClr val="000000"/>
                </a:solidFill>
              </a:rPr>
              <a:t>)</a:t>
            </a:r>
          </a:p>
          <a:p>
            <a:pPr lvl="1"/>
            <a:endParaRPr lang="en-US" i="1" dirty="0">
              <a:solidFill>
                <a:srgbClr val="000000"/>
              </a:solidFill>
            </a:endParaRPr>
          </a:p>
          <a:p>
            <a:pPr lvl="1"/>
            <a:r>
              <a:rPr lang="en-US" dirty="0">
                <a:solidFill>
                  <a:srgbClr val="FF0000"/>
                </a:solidFill>
              </a:rPr>
              <a:t>Shot noise</a:t>
            </a:r>
            <a:r>
              <a:rPr lang="en-US" dirty="0"/>
              <a:t> from fluorescence may further reduce SNR</a:t>
            </a:r>
            <a:endParaRPr lang="en-US" i="1" dirty="0">
              <a:solidFill>
                <a:srgbClr val="000000"/>
              </a:solidFill>
            </a:endParaRPr>
          </a:p>
          <a:p>
            <a:pPr lvl="1"/>
            <a:endParaRPr lang="en-US" dirty="0"/>
          </a:p>
          <a:p>
            <a:pPr marL="1257300" lvl="2" indent="-342900">
              <a:buFont typeface="+mj-lt"/>
              <a:buAutoNum type="arabicPeriod"/>
            </a:pPr>
            <a:r>
              <a:rPr lang="en-US" dirty="0">
                <a:solidFill>
                  <a:srgbClr val="000000"/>
                </a:solidFill>
              </a:rPr>
              <a:t>More scans of the sample</a:t>
            </a:r>
          </a:p>
          <a:p>
            <a:pPr marL="1257300" lvl="2" indent="-342900">
              <a:buFont typeface="+mj-lt"/>
              <a:buAutoNum type="arabicPeriod"/>
            </a:pPr>
            <a:r>
              <a:rPr lang="en-US" dirty="0">
                <a:solidFill>
                  <a:srgbClr val="000000"/>
                </a:solidFill>
              </a:rPr>
              <a:t>Longer exposure time</a:t>
            </a:r>
          </a:p>
          <a:p>
            <a:pPr marL="1257300" lvl="2" indent="-342900">
              <a:buFont typeface="+mj-lt"/>
              <a:buAutoNum type="arabicPeriod"/>
            </a:pPr>
            <a:r>
              <a:rPr lang="en-US" dirty="0">
                <a:solidFill>
                  <a:srgbClr val="000000"/>
                </a:solidFill>
              </a:rPr>
              <a:t>Higher sample concentration</a:t>
            </a:r>
            <a:endParaRPr lang="en-US" dirty="0"/>
          </a:p>
        </p:txBody>
      </p:sp>
    </p:spTree>
    <p:extLst>
      <p:ext uri="{BB962C8B-B14F-4D97-AF65-F5344CB8AC3E}">
        <p14:creationId xmlns:p14="http://schemas.microsoft.com/office/powerpoint/2010/main" val="1473751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3224-FBDD-4BB8-A3A8-F9A3237F699C}"/>
              </a:ext>
            </a:extLst>
          </p:cNvPr>
          <p:cNvSpPr>
            <a:spLocks noGrp="1"/>
          </p:cNvSpPr>
          <p:nvPr>
            <p:ph type="title"/>
          </p:nvPr>
        </p:nvSpPr>
        <p:spPr>
          <a:xfrm>
            <a:off x="677334" y="609600"/>
            <a:ext cx="8596668" cy="689811"/>
          </a:xfrm>
        </p:spPr>
        <p:txBody>
          <a:bodyPr/>
          <a:lstStyle/>
          <a:p>
            <a:r>
              <a:rPr lang="en-US" dirty="0"/>
              <a:t>Our innovation…Compressed Sensing</a:t>
            </a:r>
            <a:endParaRPr lang="en-IN" dirty="0"/>
          </a:p>
        </p:txBody>
      </p:sp>
      <p:sp>
        <p:nvSpPr>
          <p:cNvPr id="3" name="TextBox 2">
            <a:extLst>
              <a:ext uri="{FF2B5EF4-FFF2-40B4-BE49-F238E27FC236}">
                <a16:creationId xmlns:a16="http://schemas.microsoft.com/office/drawing/2014/main" id="{DF3F71E4-3424-4FF9-BA54-73141CEF55FE}"/>
              </a:ext>
            </a:extLst>
          </p:cNvPr>
          <p:cNvSpPr txBox="1"/>
          <p:nvPr/>
        </p:nvSpPr>
        <p:spPr>
          <a:xfrm>
            <a:off x="553453" y="1460014"/>
            <a:ext cx="9673389" cy="923330"/>
          </a:xfrm>
          <a:prstGeom prst="rect">
            <a:avLst/>
          </a:prstGeom>
          <a:noFill/>
        </p:spPr>
        <p:txBody>
          <a:bodyPr wrap="square" rtlCol="0">
            <a:spAutoFit/>
          </a:bodyPr>
          <a:lstStyle/>
          <a:p>
            <a:r>
              <a:rPr lang="en-US" dirty="0"/>
              <a:t>Given Raman shifts for only a </a:t>
            </a:r>
            <a:r>
              <a:rPr lang="en-US" dirty="0">
                <a:solidFill>
                  <a:srgbClr val="0070C0"/>
                </a:solidFill>
              </a:rPr>
              <a:t>fraction of the entire sample</a:t>
            </a:r>
            <a:r>
              <a:rPr lang="en-US" dirty="0"/>
              <a:t>, we reconstruct the Raman shifts for the missing pixels using information from the spectra of the randomly chosen pixels</a:t>
            </a:r>
            <a:endParaRPr lang="en-IN" dirty="0"/>
          </a:p>
        </p:txBody>
      </p:sp>
      <p:pic>
        <p:nvPicPr>
          <p:cNvPr id="4" name="ps_input">
            <a:hlinkClick r:id="" action="ppaction://media"/>
            <a:extLst>
              <a:ext uri="{FF2B5EF4-FFF2-40B4-BE49-F238E27FC236}">
                <a16:creationId xmlns:a16="http://schemas.microsoft.com/office/drawing/2014/main" id="{552BA747-D92F-46DC-AB6D-D3346FEE82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23147" y="2375505"/>
            <a:ext cx="5334000" cy="4000500"/>
          </a:xfrm>
          <a:prstGeom prst="rect">
            <a:avLst/>
          </a:prstGeom>
        </p:spPr>
      </p:pic>
    </p:spTree>
    <p:extLst>
      <p:ext uri="{BB962C8B-B14F-4D97-AF65-F5344CB8AC3E}">
        <p14:creationId xmlns:p14="http://schemas.microsoft.com/office/powerpoint/2010/main" val="89620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A645-DA3A-4506-8DA8-11F5F23DD9DE}"/>
              </a:ext>
            </a:extLst>
          </p:cNvPr>
          <p:cNvSpPr>
            <a:spLocks noGrp="1"/>
          </p:cNvSpPr>
          <p:nvPr>
            <p:ph type="title"/>
          </p:nvPr>
        </p:nvSpPr>
        <p:spPr>
          <a:xfrm>
            <a:off x="677334" y="609600"/>
            <a:ext cx="8596668" cy="677779"/>
          </a:xfrm>
        </p:spPr>
        <p:txBody>
          <a:bodyPr/>
          <a:lstStyle/>
          <a:p>
            <a:r>
              <a:rPr lang="en-US" dirty="0"/>
              <a:t>Advantages</a:t>
            </a:r>
            <a:endParaRPr lang="en-IN" dirty="0"/>
          </a:p>
        </p:txBody>
      </p:sp>
      <p:sp>
        <p:nvSpPr>
          <p:cNvPr id="3" name="TextBox 2">
            <a:extLst>
              <a:ext uri="{FF2B5EF4-FFF2-40B4-BE49-F238E27FC236}">
                <a16:creationId xmlns:a16="http://schemas.microsoft.com/office/drawing/2014/main" id="{FA86E133-48BB-4E60-84A5-F70D2AF54159}"/>
              </a:ext>
            </a:extLst>
          </p:cNvPr>
          <p:cNvSpPr txBox="1"/>
          <p:nvPr/>
        </p:nvSpPr>
        <p:spPr>
          <a:xfrm>
            <a:off x="677334" y="1930400"/>
            <a:ext cx="9673389" cy="3970318"/>
          </a:xfrm>
          <a:prstGeom prst="rect">
            <a:avLst/>
          </a:prstGeom>
          <a:noFill/>
        </p:spPr>
        <p:txBody>
          <a:bodyPr wrap="square" rtlCol="0">
            <a:spAutoFit/>
          </a:bodyPr>
          <a:lstStyle/>
          <a:p>
            <a:r>
              <a:rPr lang="en-US" dirty="0"/>
              <a:t>Sampling rate : A sampling rate of 50% will require only half of the original acquisition time</a:t>
            </a:r>
          </a:p>
          <a:p>
            <a:endParaRPr lang="en-US" dirty="0"/>
          </a:p>
          <a:p>
            <a:pPr marL="285750" indent="-285750">
              <a:buFont typeface="Arial" panose="020B0604020202020204" pitchFamily="34" charset="0"/>
              <a:buChar char="•"/>
            </a:pPr>
            <a:r>
              <a:rPr lang="en-US" dirty="0"/>
              <a:t>Can be used for obtaining higher spectral quality for the recorded fraction of pixels</a:t>
            </a:r>
          </a:p>
          <a:p>
            <a:endParaRPr lang="en-US" dirty="0"/>
          </a:p>
          <a:p>
            <a:pPr marL="285750" indent="-285750">
              <a:buFont typeface="Arial" panose="020B0604020202020204" pitchFamily="34" charset="0"/>
              <a:buChar char="•"/>
            </a:pPr>
            <a:r>
              <a:rPr lang="en-US" dirty="0"/>
              <a:t>Complete reconstruction done in software. No expensive hardware like coded apertures required </a:t>
            </a:r>
          </a:p>
          <a:p>
            <a:r>
              <a:rPr lang="en-US" dirty="0"/>
              <a:t>    (</a:t>
            </a:r>
            <a:r>
              <a:rPr lang="en-US" i="1" dirty="0"/>
              <a:t>Ref : </a:t>
            </a:r>
            <a:r>
              <a:rPr lang="en-US" i="1" dirty="0">
                <a:solidFill>
                  <a:srgbClr val="0070C0"/>
                </a:solidFill>
              </a:rPr>
              <a:t>Colored Coded Aperture Design by Concentration of Measure in Compressive 			 Spectral Imaging –Arguello H. and Gonzalo R.</a:t>
            </a:r>
            <a:r>
              <a:rPr lang="en-US" dirty="0"/>
              <a:t>)</a:t>
            </a:r>
          </a:p>
          <a:p>
            <a:endParaRPr lang="en-US" dirty="0"/>
          </a:p>
          <a:p>
            <a:pPr marL="285750" indent="-285750">
              <a:buFont typeface="Arial" panose="020B0604020202020204" pitchFamily="34" charset="0"/>
              <a:buChar char="•"/>
            </a:pPr>
            <a:r>
              <a:rPr lang="en-US" dirty="0"/>
              <a:t>Random sampling : No complicated sampling heuristic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Lesser scans help to preserve sample integrity over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Denoising of the input image</a:t>
            </a:r>
            <a:endParaRPr lang="en-IN" dirty="0"/>
          </a:p>
        </p:txBody>
      </p:sp>
    </p:spTree>
    <p:extLst>
      <p:ext uri="{BB962C8B-B14F-4D97-AF65-F5344CB8AC3E}">
        <p14:creationId xmlns:p14="http://schemas.microsoft.com/office/powerpoint/2010/main" val="934487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19CF-E3A5-493D-9DC2-AFC19536532B}"/>
              </a:ext>
            </a:extLst>
          </p:cNvPr>
          <p:cNvSpPr>
            <a:spLocks noGrp="1"/>
          </p:cNvSpPr>
          <p:nvPr>
            <p:ph type="title"/>
          </p:nvPr>
        </p:nvSpPr>
        <p:spPr>
          <a:xfrm>
            <a:off x="677334" y="609600"/>
            <a:ext cx="8596668" cy="858253"/>
          </a:xfrm>
        </p:spPr>
        <p:txBody>
          <a:bodyPr/>
          <a:lstStyle/>
          <a:p>
            <a:r>
              <a:rPr lang="en-US" dirty="0"/>
              <a:t>Proof-of-concept : Inpainting</a:t>
            </a:r>
            <a:endParaRPr lang="en-IN" dirty="0"/>
          </a:p>
        </p:txBody>
      </p:sp>
      <p:sp>
        <p:nvSpPr>
          <p:cNvPr id="3" name="TextBox 2">
            <a:extLst>
              <a:ext uri="{FF2B5EF4-FFF2-40B4-BE49-F238E27FC236}">
                <a16:creationId xmlns:a16="http://schemas.microsoft.com/office/drawing/2014/main" id="{1279D63B-0DCD-4471-AB24-A74343FA053A}"/>
              </a:ext>
            </a:extLst>
          </p:cNvPr>
          <p:cNvSpPr txBox="1"/>
          <p:nvPr/>
        </p:nvSpPr>
        <p:spPr>
          <a:xfrm>
            <a:off x="677334" y="1588168"/>
            <a:ext cx="9926052" cy="1754326"/>
          </a:xfrm>
          <a:prstGeom prst="rect">
            <a:avLst/>
          </a:prstGeom>
          <a:noFill/>
        </p:spPr>
        <p:txBody>
          <a:bodyPr wrap="square" rtlCol="0">
            <a:spAutoFit/>
          </a:bodyPr>
          <a:lstStyle/>
          <a:p>
            <a:r>
              <a:rPr lang="en-US" dirty="0"/>
              <a:t>Inpainting is the process of reconstructing lost or deteriorated parts of images and videos</a:t>
            </a:r>
          </a:p>
          <a:p>
            <a:r>
              <a:rPr lang="en-US" dirty="0"/>
              <a:t>It is generally used for :</a:t>
            </a:r>
          </a:p>
          <a:p>
            <a:endParaRPr lang="en-US" dirty="0"/>
          </a:p>
          <a:p>
            <a:pPr marL="285750" indent="-285750">
              <a:buFont typeface="Arial" panose="020B0604020202020204" pitchFamily="34" charset="0"/>
              <a:buChar char="•"/>
            </a:pPr>
            <a:r>
              <a:rPr lang="en-US" dirty="0"/>
              <a:t>Removing red-eye, </a:t>
            </a:r>
            <a:r>
              <a:rPr lang="en-US" dirty="0" err="1"/>
              <a:t>datestamp</a:t>
            </a:r>
            <a:r>
              <a:rPr lang="en-US" dirty="0"/>
              <a:t> from photographs</a:t>
            </a:r>
          </a:p>
          <a:p>
            <a:pPr marL="285750" indent="-285750">
              <a:buFont typeface="Arial" panose="020B0604020202020204" pitchFamily="34" charset="0"/>
              <a:buChar char="•"/>
            </a:pPr>
            <a:r>
              <a:rPr lang="en-US" dirty="0"/>
              <a:t>Replacing corrupted pixels lost in transmission</a:t>
            </a:r>
          </a:p>
          <a:p>
            <a:pPr marL="285750" indent="-285750">
              <a:buFont typeface="Arial" panose="020B0604020202020204" pitchFamily="34" charset="0"/>
              <a:buChar char="•"/>
            </a:pPr>
            <a:r>
              <a:rPr lang="en-US" dirty="0"/>
              <a:t>Removing logos in videos</a:t>
            </a:r>
          </a:p>
        </p:txBody>
      </p:sp>
      <p:sp>
        <p:nvSpPr>
          <p:cNvPr id="4" name="TextBox 3">
            <a:extLst>
              <a:ext uri="{FF2B5EF4-FFF2-40B4-BE49-F238E27FC236}">
                <a16:creationId xmlns:a16="http://schemas.microsoft.com/office/drawing/2014/main" id="{BFFEFA92-E751-49D4-977C-C86CA01D3DB1}"/>
              </a:ext>
            </a:extLst>
          </p:cNvPr>
          <p:cNvSpPr txBox="1"/>
          <p:nvPr/>
        </p:nvSpPr>
        <p:spPr>
          <a:xfrm>
            <a:off x="677334" y="3583833"/>
            <a:ext cx="2667445" cy="646331"/>
          </a:xfrm>
          <a:prstGeom prst="rect">
            <a:avLst/>
          </a:prstGeom>
          <a:noFill/>
        </p:spPr>
        <p:txBody>
          <a:bodyPr wrap="square" rtlCol="0">
            <a:spAutoFit/>
          </a:bodyPr>
          <a:lstStyle/>
          <a:p>
            <a:pPr marL="342900" indent="-342900">
              <a:buFont typeface="+mj-lt"/>
              <a:buAutoNum type="arabicPeriod"/>
            </a:pPr>
            <a:r>
              <a:rPr lang="en-US" dirty="0"/>
              <a:t>Structural inpainting </a:t>
            </a:r>
          </a:p>
          <a:p>
            <a:pPr marL="342900" indent="-342900">
              <a:buFont typeface="+mj-lt"/>
              <a:buAutoNum type="arabicPeriod"/>
            </a:pPr>
            <a:r>
              <a:rPr lang="en-US" dirty="0"/>
              <a:t>Textural inpainting</a:t>
            </a:r>
            <a:endParaRPr lang="en-IN" dirty="0"/>
          </a:p>
        </p:txBody>
      </p:sp>
      <p:pic>
        <p:nvPicPr>
          <p:cNvPr id="6" name="Picture 5">
            <a:extLst>
              <a:ext uri="{FF2B5EF4-FFF2-40B4-BE49-F238E27FC236}">
                <a16:creationId xmlns:a16="http://schemas.microsoft.com/office/drawing/2014/main" id="{DA0B7413-4B25-412A-BF72-543E9C906511}"/>
              </a:ext>
            </a:extLst>
          </p:cNvPr>
          <p:cNvPicPr>
            <a:picLocks noChangeAspect="1"/>
          </p:cNvPicPr>
          <p:nvPr/>
        </p:nvPicPr>
        <p:blipFill>
          <a:blip r:embed="rId3"/>
          <a:stretch>
            <a:fillRect/>
          </a:stretch>
        </p:blipFill>
        <p:spPr>
          <a:xfrm>
            <a:off x="8158414" y="2096374"/>
            <a:ext cx="3261005" cy="210711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418B1CC-F6AD-46BA-97DC-FA613C6305F5}"/>
              </a:ext>
            </a:extLst>
          </p:cNvPr>
          <p:cNvPicPr>
            <a:picLocks noChangeAspect="1"/>
          </p:cNvPicPr>
          <p:nvPr/>
        </p:nvPicPr>
        <p:blipFill>
          <a:blip r:embed="rId4"/>
          <a:stretch>
            <a:fillRect/>
          </a:stretch>
        </p:blipFill>
        <p:spPr>
          <a:xfrm>
            <a:off x="5132919" y="4600575"/>
            <a:ext cx="6286500" cy="164782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94B7456-122B-4FF3-AA48-78C64F77C9D5}"/>
              </a:ext>
            </a:extLst>
          </p:cNvPr>
          <p:cNvPicPr>
            <a:picLocks noChangeAspect="1"/>
          </p:cNvPicPr>
          <p:nvPr/>
        </p:nvPicPr>
        <p:blipFill>
          <a:blip r:embed="rId5"/>
          <a:stretch>
            <a:fillRect/>
          </a:stretch>
        </p:blipFill>
        <p:spPr>
          <a:xfrm>
            <a:off x="854242" y="4494752"/>
            <a:ext cx="3634371" cy="1753648"/>
          </a:xfrm>
          <a:prstGeom prst="rect">
            <a:avLst/>
          </a:prstGeom>
        </p:spPr>
      </p:pic>
    </p:spTree>
    <p:extLst>
      <p:ext uri="{BB962C8B-B14F-4D97-AF65-F5344CB8AC3E}">
        <p14:creationId xmlns:p14="http://schemas.microsoft.com/office/powerpoint/2010/main" val="3078797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9C21-2034-4122-B603-9607B6410582}"/>
              </a:ext>
            </a:extLst>
          </p:cNvPr>
          <p:cNvSpPr>
            <a:spLocks noGrp="1"/>
          </p:cNvSpPr>
          <p:nvPr>
            <p:ph type="title"/>
          </p:nvPr>
        </p:nvSpPr>
        <p:spPr>
          <a:xfrm>
            <a:off x="677334" y="597568"/>
            <a:ext cx="8596668" cy="810126"/>
          </a:xfrm>
        </p:spPr>
        <p:txBody>
          <a:bodyPr/>
          <a:lstStyle/>
          <a:p>
            <a:r>
              <a:rPr lang="en-US" dirty="0"/>
              <a:t>Problem Statement</a:t>
            </a:r>
            <a:endParaRPr lang="en-IN" dirty="0"/>
          </a:p>
        </p:txBody>
      </p:sp>
      <p:sp>
        <p:nvSpPr>
          <p:cNvPr id="3" name="TextBox 2">
            <a:extLst>
              <a:ext uri="{FF2B5EF4-FFF2-40B4-BE49-F238E27FC236}">
                <a16:creationId xmlns:a16="http://schemas.microsoft.com/office/drawing/2014/main" id="{9D5DA20B-2CFC-4D7C-A2D3-3CB7C7ED3030}"/>
              </a:ext>
            </a:extLst>
          </p:cNvPr>
          <p:cNvSpPr txBox="1"/>
          <p:nvPr/>
        </p:nvSpPr>
        <p:spPr>
          <a:xfrm>
            <a:off x="677334" y="1816767"/>
            <a:ext cx="9369036" cy="1754326"/>
          </a:xfrm>
          <a:prstGeom prst="rect">
            <a:avLst/>
          </a:prstGeom>
          <a:noFill/>
        </p:spPr>
        <p:txBody>
          <a:bodyPr wrap="square" rtlCol="0">
            <a:spAutoFit/>
          </a:bodyPr>
          <a:lstStyle/>
          <a:p>
            <a:r>
              <a:rPr lang="en-US" dirty="0"/>
              <a:t>Given an image of </a:t>
            </a:r>
            <a:r>
              <a:rPr lang="en-US" dirty="0">
                <a:solidFill>
                  <a:srgbClr val="0070C0"/>
                </a:solidFill>
              </a:rPr>
              <a:t>m x n x L</a:t>
            </a:r>
            <a:r>
              <a:rPr lang="en-US" dirty="0"/>
              <a:t>, where, for only a fraction, f of the m x n pixels, the Raman spectra is recorded, for all the given N channels, </a:t>
            </a:r>
          </a:p>
          <a:p>
            <a:endParaRPr lang="en-US" dirty="0"/>
          </a:p>
          <a:p>
            <a:r>
              <a:rPr lang="en-US" dirty="0"/>
              <a:t>Our goal is to reconstruct the entire image of </a:t>
            </a:r>
            <a:r>
              <a:rPr lang="en-US" dirty="0">
                <a:solidFill>
                  <a:srgbClr val="0070C0"/>
                </a:solidFill>
              </a:rPr>
              <a:t>m x n x L</a:t>
            </a:r>
            <a:r>
              <a:rPr lang="en-US" dirty="0"/>
              <a:t> using </a:t>
            </a:r>
            <a:r>
              <a:rPr lang="en-US" dirty="0">
                <a:solidFill>
                  <a:srgbClr val="FF0000"/>
                </a:solidFill>
              </a:rPr>
              <a:t>Non-Negative Matrix</a:t>
            </a:r>
            <a:r>
              <a:rPr lang="en-US" dirty="0"/>
              <a:t> </a:t>
            </a:r>
            <a:r>
              <a:rPr lang="en-US" dirty="0">
                <a:solidFill>
                  <a:srgbClr val="FF0000"/>
                </a:solidFill>
              </a:rPr>
              <a:t>Factorization (NMF)</a:t>
            </a:r>
            <a:r>
              <a:rPr lang="en-US" dirty="0"/>
              <a:t> or</a:t>
            </a:r>
            <a:r>
              <a:rPr lang="en-US" dirty="0">
                <a:solidFill>
                  <a:srgbClr val="FF0000"/>
                </a:solidFill>
              </a:rPr>
              <a:t> Non-Negative Sparse Coding (NNSC)</a:t>
            </a:r>
            <a:r>
              <a:rPr lang="en-US" dirty="0"/>
              <a:t>, modeling the problem as a form of inpainting</a:t>
            </a:r>
            <a:endParaRPr lang="en-IN" dirty="0"/>
          </a:p>
        </p:txBody>
      </p:sp>
    </p:spTree>
    <p:extLst>
      <p:ext uri="{BB962C8B-B14F-4D97-AF65-F5344CB8AC3E}">
        <p14:creationId xmlns:p14="http://schemas.microsoft.com/office/powerpoint/2010/main" val="2046753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EE13-02CE-4C60-8069-4BDE97B77AA2}"/>
              </a:ext>
            </a:extLst>
          </p:cNvPr>
          <p:cNvSpPr>
            <a:spLocks noGrp="1"/>
          </p:cNvSpPr>
          <p:nvPr>
            <p:ph type="title"/>
          </p:nvPr>
        </p:nvSpPr>
        <p:spPr>
          <a:xfrm>
            <a:off x="677334" y="609600"/>
            <a:ext cx="8596668" cy="737937"/>
          </a:xfrm>
        </p:spPr>
        <p:txBody>
          <a:bodyPr/>
          <a:lstStyle/>
          <a:p>
            <a:r>
              <a:rPr lang="en-US" dirty="0"/>
              <a:t>NMF &amp; NNSC</a:t>
            </a:r>
            <a:endParaRPr lang="en-IN" dirty="0"/>
          </a:p>
        </p:txBody>
      </p:sp>
      <p:sp>
        <p:nvSpPr>
          <p:cNvPr id="3" name="TextBox 2">
            <a:extLst>
              <a:ext uri="{FF2B5EF4-FFF2-40B4-BE49-F238E27FC236}">
                <a16:creationId xmlns:a16="http://schemas.microsoft.com/office/drawing/2014/main" id="{2E41481F-6374-4A3E-B51B-1057882FA40E}"/>
              </a:ext>
            </a:extLst>
          </p:cNvPr>
          <p:cNvSpPr txBox="1"/>
          <p:nvPr/>
        </p:nvSpPr>
        <p:spPr>
          <a:xfrm>
            <a:off x="1789403" y="1549773"/>
            <a:ext cx="9369034" cy="1200329"/>
          </a:xfrm>
          <a:prstGeom prst="rect">
            <a:avLst/>
          </a:prstGeom>
          <a:noFill/>
        </p:spPr>
        <p:txBody>
          <a:bodyPr wrap="square" rtlCol="0">
            <a:spAutoFit/>
          </a:bodyPr>
          <a:lstStyle/>
          <a:p>
            <a:r>
              <a:rPr lang="en-US" dirty="0"/>
              <a:t>Given matrix</a:t>
            </a:r>
            <a:r>
              <a:rPr lang="en-US" dirty="0">
                <a:solidFill>
                  <a:srgbClr val="FF0000"/>
                </a:solidFill>
              </a:rPr>
              <a:t> V</a:t>
            </a:r>
            <a:r>
              <a:rPr lang="en-US" dirty="0"/>
              <a:t>,</a:t>
            </a:r>
            <a:r>
              <a:rPr lang="en-US" dirty="0">
                <a:solidFill>
                  <a:srgbClr val="FF0000"/>
                </a:solidFill>
              </a:rPr>
              <a:t> V = WH</a:t>
            </a:r>
            <a:r>
              <a:rPr lang="en-US" dirty="0"/>
              <a:t>, subject to </a:t>
            </a:r>
            <a:r>
              <a:rPr lang="en-US" dirty="0">
                <a:solidFill>
                  <a:srgbClr val="FF0000"/>
                </a:solidFill>
              </a:rPr>
              <a:t>v</a:t>
            </a:r>
            <a:r>
              <a:rPr lang="en-US" baseline="-25000" dirty="0">
                <a:solidFill>
                  <a:srgbClr val="FF0000"/>
                </a:solidFill>
              </a:rPr>
              <a:t>i</a:t>
            </a:r>
            <a:r>
              <a:rPr lang="en-US" dirty="0">
                <a:solidFill>
                  <a:srgbClr val="FF0000"/>
                </a:solidFill>
              </a:rPr>
              <a:t> &gt;= 0, w</a:t>
            </a:r>
            <a:r>
              <a:rPr lang="en-US" baseline="-25000" dirty="0">
                <a:solidFill>
                  <a:srgbClr val="FF0000"/>
                </a:solidFill>
              </a:rPr>
              <a:t>i </a:t>
            </a:r>
            <a:r>
              <a:rPr lang="en-US" dirty="0">
                <a:solidFill>
                  <a:srgbClr val="FF0000"/>
                </a:solidFill>
              </a:rPr>
              <a:t>&gt;=0</a:t>
            </a:r>
            <a:r>
              <a:rPr lang="en-US" baseline="-25000" dirty="0">
                <a:solidFill>
                  <a:srgbClr val="FF0000"/>
                </a:solidFill>
              </a:rPr>
              <a:t>, </a:t>
            </a:r>
            <a:r>
              <a:rPr lang="en-US" dirty="0">
                <a:solidFill>
                  <a:srgbClr val="FF0000"/>
                </a:solidFill>
              </a:rPr>
              <a:t>h</a:t>
            </a:r>
            <a:r>
              <a:rPr lang="en-US" baseline="-25000" dirty="0">
                <a:solidFill>
                  <a:srgbClr val="FF0000"/>
                </a:solidFill>
              </a:rPr>
              <a:t>i</a:t>
            </a:r>
            <a:r>
              <a:rPr lang="en-US" dirty="0">
                <a:solidFill>
                  <a:srgbClr val="FF0000"/>
                </a:solidFill>
              </a:rPr>
              <a:t> &gt;=0</a:t>
            </a:r>
          </a:p>
          <a:p>
            <a:endParaRPr lang="en-US" dirty="0">
              <a:solidFill>
                <a:srgbClr val="FF0000"/>
              </a:solidFill>
            </a:endParaRPr>
          </a:p>
          <a:p>
            <a:r>
              <a:rPr lang="en-US" dirty="0"/>
              <a:t>Usually, </a:t>
            </a:r>
            <a:r>
              <a:rPr lang="en-US" dirty="0">
                <a:solidFill>
                  <a:srgbClr val="FF0000"/>
                </a:solidFill>
              </a:rPr>
              <a:t>NMF</a:t>
            </a:r>
            <a:r>
              <a:rPr lang="en-US" dirty="0"/>
              <a:t> finds applications in fields of astronomy, computer vision, audio signal processing, recommender systems and bioinformatics</a:t>
            </a:r>
            <a:endParaRPr lang="en-IN" dirty="0"/>
          </a:p>
        </p:txBody>
      </p:sp>
      <p:pic>
        <p:nvPicPr>
          <p:cNvPr id="5" name="Picture 4">
            <a:extLst>
              <a:ext uri="{FF2B5EF4-FFF2-40B4-BE49-F238E27FC236}">
                <a16:creationId xmlns:a16="http://schemas.microsoft.com/office/drawing/2014/main" id="{DC09C73A-5A75-4805-A72C-F094C4672CB0}"/>
              </a:ext>
            </a:extLst>
          </p:cNvPr>
          <p:cNvPicPr>
            <a:picLocks noChangeAspect="1"/>
          </p:cNvPicPr>
          <p:nvPr/>
        </p:nvPicPr>
        <p:blipFill>
          <a:blip r:embed="rId3"/>
          <a:stretch>
            <a:fillRect/>
          </a:stretch>
        </p:blipFill>
        <p:spPr>
          <a:xfrm>
            <a:off x="1789403" y="2952338"/>
            <a:ext cx="9790898" cy="953324"/>
          </a:xfrm>
          <a:prstGeom prst="rect">
            <a:avLst/>
          </a:prstGeom>
        </p:spPr>
      </p:pic>
      <p:sp>
        <p:nvSpPr>
          <p:cNvPr id="6" name="TextBox 5">
            <a:extLst>
              <a:ext uri="{FF2B5EF4-FFF2-40B4-BE49-F238E27FC236}">
                <a16:creationId xmlns:a16="http://schemas.microsoft.com/office/drawing/2014/main" id="{93976892-2C20-44F4-A396-440EF3403B26}"/>
              </a:ext>
            </a:extLst>
          </p:cNvPr>
          <p:cNvSpPr txBox="1"/>
          <p:nvPr/>
        </p:nvSpPr>
        <p:spPr>
          <a:xfrm>
            <a:off x="288758" y="2490537"/>
            <a:ext cx="1251284" cy="584775"/>
          </a:xfrm>
          <a:prstGeom prst="rect">
            <a:avLst/>
          </a:prstGeom>
          <a:noFill/>
        </p:spPr>
        <p:txBody>
          <a:bodyPr wrap="square" rtlCol="0">
            <a:spAutoFit/>
          </a:bodyPr>
          <a:lstStyle/>
          <a:p>
            <a:r>
              <a:rPr lang="en-US" sz="3200" dirty="0">
                <a:solidFill>
                  <a:srgbClr val="7030A0"/>
                </a:solidFill>
              </a:rPr>
              <a:t>NMF</a:t>
            </a:r>
            <a:endParaRPr lang="en-IN" sz="3200" dirty="0">
              <a:solidFill>
                <a:srgbClr val="7030A0"/>
              </a:solidFill>
            </a:endParaRPr>
          </a:p>
        </p:txBody>
      </p:sp>
      <p:sp>
        <p:nvSpPr>
          <p:cNvPr id="7" name="TextBox 6">
            <a:extLst>
              <a:ext uri="{FF2B5EF4-FFF2-40B4-BE49-F238E27FC236}">
                <a16:creationId xmlns:a16="http://schemas.microsoft.com/office/drawing/2014/main" id="{15D74C17-7B2F-4266-975F-F1D6436FE097}"/>
              </a:ext>
            </a:extLst>
          </p:cNvPr>
          <p:cNvSpPr txBox="1"/>
          <p:nvPr/>
        </p:nvSpPr>
        <p:spPr>
          <a:xfrm>
            <a:off x="1789403" y="4390027"/>
            <a:ext cx="9655248" cy="1292662"/>
          </a:xfrm>
          <a:prstGeom prst="rect">
            <a:avLst/>
          </a:prstGeom>
          <a:noFill/>
        </p:spPr>
        <p:txBody>
          <a:bodyPr wrap="square" rtlCol="0">
            <a:spAutoFit/>
          </a:bodyPr>
          <a:lstStyle/>
          <a:p>
            <a:r>
              <a:rPr lang="en-US" dirty="0"/>
              <a:t>Introducing a </a:t>
            </a:r>
            <a:r>
              <a:rPr lang="en-US" dirty="0">
                <a:solidFill>
                  <a:srgbClr val="FF0000"/>
                </a:solidFill>
              </a:rPr>
              <a:t>sparsity prior</a:t>
            </a:r>
            <a:r>
              <a:rPr lang="en-US" dirty="0"/>
              <a:t> for the NMF error minimization function,</a:t>
            </a:r>
          </a:p>
          <a:p>
            <a:endParaRPr lang="en-US" dirty="0"/>
          </a:p>
          <a:p>
            <a:endParaRPr lang="en-US" dirty="0"/>
          </a:p>
          <a:p>
            <a:r>
              <a:rPr lang="en-US" sz="2400" dirty="0"/>
              <a:t>m</a:t>
            </a:r>
            <a:r>
              <a:rPr lang="en-IN" sz="2400" dirty="0"/>
              <a:t>in</a:t>
            </a:r>
            <a:r>
              <a:rPr lang="en-IN" sz="2400" i="1" baseline="-25000" dirty="0"/>
              <a:t>W,H </a:t>
            </a:r>
            <a:r>
              <a:rPr lang="en-IN" sz="2400" i="1" dirty="0"/>
              <a:t>||V – WH||</a:t>
            </a:r>
            <a:r>
              <a:rPr lang="en-IN" sz="2400" i="1" baseline="-25000" dirty="0"/>
              <a:t>F </a:t>
            </a:r>
            <a:r>
              <a:rPr lang="en-IN" sz="2400" i="1" dirty="0"/>
              <a:t>+ </a:t>
            </a:r>
            <a:r>
              <a:rPr lang="el-GR" sz="2400" dirty="0"/>
              <a:t>λΣ</a:t>
            </a:r>
            <a:r>
              <a:rPr lang="en-US" sz="2400" dirty="0"/>
              <a:t>f(H</a:t>
            </a:r>
            <a:r>
              <a:rPr lang="en-US" sz="2400" baseline="-25000" dirty="0"/>
              <a:t>ij</a:t>
            </a:r>
            <a:r>
              <a:rPr lang="en-US" sz="2400" dirty="0"/>
              <a:t>), </a:t>
            </a:r>
            <a:r>
              <a:rPr lang="en-US" sz="2400" i="1" dirty="0"/>
              <a:t>W &gt;= 0, H &gt;= 0</a:t>
            </a:r>
            <a:endParaRPr lang="en-IN" sz="2400" i="1" dirty="0"/>
          </a:p>
        </p:txBody>
      </p:sp>
      <p:sp>
        <p:nvSpPr>
          <p:cNvPr id="10" name="TextBox 9">
            <a:extLst>
              <a:ext uri="{FF2B5EF4-FFF2-40B4-BE49-F238E27FC236}">
                <a16:creationId xmlns:a16="http://schemas.microsoft.com/office/drawing/2014/main" id="{53635458-73C3-4F21-B8D6-5EE76FF0BE66}"/>
              </a:ext>
            </a:extLst>
          </p:cNvPr>
          <p:cNvSpPr txBox="1"/>
          <p:nvPr/>
        </p:nvSpPr>
        <p:spPr>
          <a:xfrm>
            <a:off x="288758" y="4851692"/>
            <a:ext cx="1251284" cy="523220"/>
          </a:xfrm>
          <a:prstGeom prst="rect">
            <a:avLst/>
          </a:prstGeom>
          <a:noFill/>
        </p:spPr>
        <p:txBody>
          <a:bodyPr wrap="square" rtlCol="0">
            <a:spAutoFit/>
          </a:bodyPr>
          <a:lstStyle/>
          <a:p>
            <a:r>
              <a:rPr lang="en-US" sz="2800" dirty="0">
                <a:solidFill>
                  <a:srgbClr val="7030A0"/>
                </a:solidFill>
              </a:rPr>
              <a:t>NNSC</a:t>
            </a:r>
            <a:endParaRPr lang="en-IN" sz="2800" dirty="0">
              <a:solidFill>
                <a:srgbClr val="7030A0"/>
              </a:solidFill>
            </a:endParaRPr>
          </a:p>
        </p:txBody>
      </p:sp>
    </p:spTree>
    <p:extLst>
      <p:ext uri="{BB962C8B-B14F-4D97-AF65-F5344CB8AC3E}">
        <p14:creationId xmlns:p14="http://schemas.microsoft.com/office/powerpoint/2010/main" val="352822449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1908</Words>
  <Application>Microsoft Office PowerPoint</Application>
  <PresentationFormat>Widescreen</PresentationFormat>
  <Paragraphs>245</Paragraphs>
  <Slides>19</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 Math</vt:lpstr>
      <vt:lpstr>Trebuchet MS</vt:lpstr>
      <vt:lpstr>Wingdings</vt:lpstr>
      <vt:lpstr>Wingdings 3</vt:lpstr>
      <vt:lpstr>Facet</vt:lpstr>
      <vt:lpstr>Imaging techniques for  Raman Spectroscopy</vt:lpstr>
      <vt:lpstr>Raman spectral imaging</vt:lpstr>
      <vt:lpstr>Applications of Raman Spectroscopy</vt:lpstr>
      <vt:lpstr>A few drawbacks..</vt:lpstr>
      <vt:lpstr>Our innovation…Compressed Sensing</vt:lpstr>
      <vt:lpstr>Advantages</vt:lpstr>
      <vt:lpstr>Proof-of-concept : Inpainting</vt:lpstr>
      <vt:lpstr>Problem Statement</vt:lpstr>
      <vt:lpstr>NMF &amp; NNSC</vt:lpstr>
      <vt:lpstr>Applying NNSC to our problem…</vt:lpstr>
      <vt:lpstr>Additional constraints…</vt:lpstr>
      <vt:lpstr>What is Blind Dictionary Learning?</vt:lpstr>
      <vt:lpstr>Mask for each patch..</vt:lpstr>
      <vt:lpstr>Need for different ϕ_i^′ s</vt:lpstr>
      <vt:lpstr>Learning A, S simultaneously</vt:lpstr>
      <vt:lpstr>Additional constraints…</vt:lpstr>
      <vt:lpstr>Results..</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techniques with  raman spectroscopy</dc:title>
  <dc:creator>Arijit Pramanik</dc:creator>
  <cp:lastModifiedBy>Arijit Pramanik</cp:lastModifiedBy>
  <cp:revision>95</cp:revision>
  <dcterms:created xsi:type="dcterms:W3CDTF">2018-11-01T11:49:02Z</dcterms:created>
  <dcterms:modified xsi:type="dcterms:W3CDTF">2018-11-08T04:28:43Z</dcterms:modified>
</cp:coreProperties>
</file>